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handoutMasterIdLst>
    <p:handoutMasterId r:id="rId53"/>
  </p:handoutMasterIdLst>
  <p:sldIdLst>
    <p:sldId id="256" r:id="rId2"/>
    <p:sldId id="258" r:id="rId3"/>
    <p:sldId id="259" r:id="rId4"/>
    <p:sldId id="260" r:id="rId5"/>
    <p:sldId id="261" r:id="rId6"/>
    <p:sldId id="262" r:id="rId7"/>
    <p:sldId id="263" r:id="rId8"/>
    <p:sldId id="264" r:id="rId9"/>
    <p:sldId id="257"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 id="289" r:id="rId34"/>
    <p:sldId id="290" r:id="rId35"/>
    <p:sldId id="291" r:id="rId36"/>
    <p:sldId id="292" r:id="rId37"/>
    <p:sldId id="293" r:id="rId38"/>
    <p:sldId id="299"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91" autoAdjust="0"/>
    <p:restoredTop sz="95267" autoAdjust="0"/>
  </p:normalViewPr>
  <p:slideViewPr>
    <p:cSldViewPr snapToGrid="0" snapToObjects="1" showGuides="1">
      <p:cViewPr varScale="1">
        <p:scale>
          <a:sx n="66" d="100"/>
          <a:sy n="66" d="100"/>
        </p:scale>
        <p:origin x="34" y="41"/>
      </p:cViewPr>
      <p:guideLst>
        <p:guide pos="3840"/>
        <p:guide orient="horz" pos="2160"/>
      </p:guideLst>
    </p:cSldViewPr>
  </p:slideViewPr>
  <p:outlineViewPr>
    <p:cViewPr>
      <p:scale>
        <a:sx n="33" d="100"/>
        <a:sy n="33" d="100"/>
      </p:scale>
      <p:origin x="0" y="-44142"/>
    </p:cViewPr>
  </p:outlineViewPr>
  <p:notesTextViewPr>
    <p:cViewPr>
      <p:scale>
        <a:sx n="3" d="2"/>
        <a:sy n="3" d="2"/>
      </p:scale>
      <p:origin x="0" y="0"/>
    </p:cViewPr>
  </p:notesTextViewPr>
  <p:sorterViewPr>
    <p:cViewPr>
      <p:scale>
        <a:sx n="66" d="100"/>
        <a:sy n="66" d="100"/>
      </p:scale>
      <p:origin x="0" y="-5136"/>
    </p:cViewPr>
  </p:sorterViewPr>
  <p:notesViewPr>
    <p:cSldViewPr snapToGrid="0" snapToObjects="1">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image" Target="../media/image21.png"/><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jpeg"/></Relationships>
</file>

<file path=ppt/diagrams/_rels/drawing1.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image" Target="../media/image21.png"/><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761472-17A2-4D32-AC94-F55B4468E0A0}"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zh-CN" altLang="en-US"/>
        </a:p>
      </dgm:t>
    </dgm:pt>
    <dgm:pt modelId="{98CD2BD5-FBC8-4764-82A8-05DDB522A054}">
      <dgm:prSet phldrT="[文本]"/>
      <dgm:spPr/>
      <dgm:t>
        <a:bodyPr/>
        <a:lstStyle/>
        <a:p>
          <a:r>
            <a:rPr lang="zh-CN" altLang="en-US" dirty="0"/>
            <a:t>工业过程控制</a:t>
          </a:r>
        </a:p>
      </dgm:t>
    </dgm:pt>
    <dgm:pt modelId="{6384A1C2-6347-4475-83C2-9B1301BC42FC}" type="parTrans" cxnId="{C1C6CE99-DE7B-462C-ACE7-D7712B598730}">
      <dgm:prSet/>
      <dgm:spPr/>
      <dgm:t>
        <a:bodyPr/>
        <a:lstStyle/>
        <a:p>
          <a:endParaRPr lang="zh-CN" altLang="en-US"/>
        </a:p>
      </dgm:t>
    </dgm:pt>
    <dgm:pt modelId="{72D9195F-50CA-4DAA-AF2F-B68110584252}" type="sibTrans" cxnId="{C1C6CE99-DE7B-462C-ACE7-D7712B598730}">
      <dgm:prSet/>
      <dgm:spPr/>
      <dgm:t>
        <a:bodyPr/>
        <a:lstStyle/>
        <a:p>
          <a:endParaRPr lang="zh-CN" altLang="en-US"/>
        </a:p>
      </dgm:t>
    </dgm:pt>
    <dgm:pt modelId="{DC7C0CA5-D85E-4284-980B-E886AB64E1E3}">
      <dgm:prSet phldrT="[文本]"/>
      <dgm:spPr/>
      <dgm:t>
        <a:bodyPr/>
        <a:lstStyle/>
        <a:p>
          <a:r>
            <a:rPr lang="zh-CN" altLang="en-US" dirty="0"/>
            <a:t>信息安全</a:t>
          </a:r>
        </a:p>
      </dgm:t>
    </dgm:pt>
    <dgm:pt modelId="{3B8BF70E-ECC4-47B0-A5BA-42F47B768787}" type="parTrans" cxnId="{F254F67D-5694-4B71-931F-1C3A94E308E0}">
      <dgm:prSet/>
      <dgm:spPr/>
      <dgm:t>
        <a:bodyPr/>
        <a:lstStyle/>
        <a:p>
          <a:endParaRPr lang="zh-CN" altLang="en-US"/>
        </a:p>
      </dgm:t>
    </dgm:pt>
    <dgm:pt modelId="{A194F2A0-953E-4B49-AAD3-FF707858B4C1}" type="sibTrans" cxnId="{F254F67D-5694-4B71-931F-1C3A94E308E0}">
      <dgm:prSet/>
      <dgm:spPr/>
      <dgm:t>
        <a:bodyPr/>
        <a:lstStyle/>
        <a:p>
          <a:endParaRPr lang="zh-CN" altLang="en-US"/>
        </a:p>
      </dgm:t>
    </dgm:pt>
    <dgm:pt modelId="{CA70C0F9-ED5C-4913-BF7B-136612101359}">
      <dgm:prSet phldrT="[文本]"/>
      <dgm:spPr/>
      <dgm:t>
        <a:bodyPr/>
        <a:lstStyle/>
        <a:p>
          <a:r>
            <a:rPr lang="zh-CN" altLang="en-US" dirty="0"/>
            <a:t>机器人</a:t>
          </a:r>
        </a:p>
      </dgm:t>
    </dgm:pt>
    <dgm:pt modelId="{D35349C1-C90F-47FD-8060-A00EDD483715}" type="parTrans" cxnId="{6A5710EA-BBFB-4CB2-8295-0F13AAD57B1B}">
      <dgm:prSet/>
      <dgm:spPr/>
      <dgm:t>
        <a:bodyPr/>
        <a:lstStyle/>
        <a:p>
          <a:endParaRPr lang="zh-CN" altLang="en-US"/>
        </a:p>
      </dgm:t>
    </dgm:pt>
    <dgm:pt modelId="{6FF471F4-6E48-4C76-AA5F-69044CC88B86}" type="sibTrans" cxnId="{6A5710EA-BBFB-4CB2-8295-0F13AAD57B1B}">
      <dgm:prSet/>
      <dgm:spPr/>
      <dgm:t>
        <a:bodyPr/>
        <a:lstStyle/>
        <a:p>
          <a:endParaRPr lang="zh-CN" altLang="en-US"/>
        </a:p>
      </dgm:t>
    </dgm:pt>
    <dgm:pt modelId="{700D9452-1087-4194-B447-F98C0AA65387}">
      <dgm:prSet phldrT="[文本]"/>
      <dgm:spPr/>
      <dgm:t>
        <a:bodyPr/>
        <a:lstStyle/>
        <a:p>
          <a:r>
            <a:rPr lang="zh-CN" altLang="en-US" dirty="0"/>
            <a:t>遥感信息处理</a:t>
          </a:r>
        </a:p>
      </dgm:t>
    </dgm:pt>
    <dgm:pt modelId="{2A60B53E-0CC7-4715-A98B-DB79D891B166}" type="parTrans" cxnId="{12F2F4A8-FC98-4FA8-A95C-58A494302F8A}">
      <dgm:prSet/>
      <dgm:spPr/>
      <dgm:t>
        <a:bodyPr/>
        <a:lstStyle/>
        <a:p>
          <a:endParaRPr lang="zh-CN" altLang="en-US"/>
        </a:p>
      </dgm:t>
    </dgm:pt>
    <dgm:pt modelId="{23FF6808-689E-4B10-90F8-B5442734BDB1}" type="sibTrans" cxnId="{12F2F4A8-FC98-4FA8-A95C-58A494302F8A}">
      <dgm:prSet/>
      <dgm:spPr/>
      <dgm:t>
        <a:bodyPr/>
        <a:lstStyle/>
        <a:p>
          <a:endParaRPr lang="zh-CN" altLang="en-US"/>
        </a:p>
      </dgm:t>
    </dgm:pt>
    <dgm:pt modelId="{DB034CFB-4A23-42D2-9C08-69B75325AFA3}">
      <dgm:prSet phldrT="[文本]"/>
      <dgm:spPr/>
      <dgm:t>
        <a:bodyPr/>
        <a:lstStyle/>
        <a:p>
          <a:r>
            <a:rPr lang="zh-CN" altLang="en-US" dirty="0"/>
            <a:t>生物信息学</a:t>
          </a:r>
        </a:p>
      </dgm:t>
    </dgm:pt>
    <dgm:pt modelId="{6898A254-E775-4A34-A6BC-64EBA6D2CCC0}" type="parTrans" cxnId="{4B8A8A9D-181A-4E24-9516-0573468C1DFC}">
      <dgm:prSet/>
      <dgm:spPr/>
      <dgm:t>
        <a:bodyPr/>
        <a:lstStyle/>
        <a:p>
          <a:endParaRPr lang="zh-CN" altLang="en-US"/>
        </a:p>
      </dgm:t>
    </dgm:pt>
    <dgm:pt modelId="{7EA7F86B-3A92-40D8-8525-A68AD5308B35}" type="sibTrans" cxnId="{4B8A8A9D-181A-4E24-9516-0573468C1DFC}">
      <dgm:prSet/>
      <dgm:spPr/>
      <dgm:t>
        <a:bodyPr/>
        <a:lstStyle/>
        <a:p>
          <a:endParaRPr lang="zh-CN" altLang="en-US"/>
        </a:p>
      </dgm:t>
    </dgm:pt>
    <dgm:pt modelId="{E1B3B637-5A80-4D56-8E3E-B21C2986CC43}">
      <dgm:prSet phldrT="[文本]"/>
      <dgm:spPr/>
      <dgm:t>
        <a:bodyPr/>
        <a:lstStyle/>
        <a:p>
          <a:r>
            <a:rPr lang="zh-CN" altLang="en-US" dirty="0"/>
            <a:t>计算金融学</a:t>
          </a:r>
        </a:p>
      </dgm:t>
    </dgm:pt>
    <dgm:pt modelId="{02C3E7AA-59E7-471C-85C8-9AA7D0BC7940}" type="parTrans" cxnId="{971B28BE-02C8-4934-974A-E7E16914B01E}">
      <dgm:prSet/>
      <dgm:spPr/>
      <dgm:t>
        <a:bodyPr/>
        <a:lstStyle/>
        <a:p>
          <a:endParaRPr lang="zh-CN" altLang="en-US"/>
        </a:p>
      </dgm:t>
    </dgm:pt>
    <dgm:pt modelId="{202C6919-65BC-4C7D-8634-43D7A0356ABE}" type="sibTrans" cxnId="{971B28BE-02C8-4934-974A-E7E16914B01E}">
      <dgm:prSet/>
      <dgm:spPr/>
      <dgm:t>
        <a:bodyPr/>
        <a:lstStyle/>
        <a:p>
          <a:endParaRPr lang="zh-CN" altLang="en-US"/>
        </a:p>
      </dgm:t>
    </dgm:pt>
    <dgm:pt modelId="{B316637E-9D30-428E-BF47-095E15B2663F}">
      <dgm:prSet phldrT="[文本]"/>
      <dgm:spPr/>
      <dgm:t>
        <a:bodyPr/>
        <a:lstStyle/>
        <a:p>
          <a:r>
            <a:rPr lang="zh-CN" altLang="en-US" dirty="0"/>
            <a:t>分子生物学</a:t>
          </a:r>
        </a:p>
      </dgm:t>
    </dgm:pt>
    <dgm:pt modelId="{86826A8C-7CD4-4DB0-A2D7-B7EE7B185282}" type="parTrans" cxnId="{D6050BDD-84F2-4384-9B25-933E4DB79F1A}">
      <dgm:prSet/>
      <dgm:spPr/>
      <dgm:t>
        <a:bodyPr/>
        <a:lstStyle/>
        <a:p>
          <a:endParaRPr lang="zh-CN" altLang="en-US"/>
        </a:p>
      </dgm:t>
    </dgm:pt>
    <dgm:pt modelId="{158A4493-C4E7-4D5A-96AF-6044E5AFCFDF}" type="sibTrans" cxnId="{D6050BDD-84F2-4384-9B25-933E4DB79F1A}">
      <dgm:prSet/>
      <dgm:spPr/>
      <dgm:t>
        <a:bodyPr/>
        <a:lstStyle/>
        <a:p>
          <a:endParaRPr lang="zh-CN" altLang="en-US"/>
        </a:p>
      </dgm:t>
    </dgm:pt>
    <dgm:pt modelId="{B3C4B4CD-FA6D-475E-9BC4-2350420514E6}">
      <dgm:prSet phldrT="[文本]"/>
      <dgm:spPr/>
      <dgm:t>
        <a:bodyPr/>
        <a:lstStyle/>
        <a:p>
          <a:r>
            <a:rPr lang="zh-CN" altLang="en-US" dirty="0"/>
            <a:t>行星地质学</a:t>
          </a:r>
        </a:p>
      </dgm:t>
    </dgm:pt>
    <dgm:pt modelId="{103B2593-D70B-4872-B161-0B0A797DA148}" type="parTrans" cxnId="{7F509B4E-93E5-4790-9DBC-A052F1EA5ADD}">
      <dgm:prSet/>
      <dgm:spPr/>
      <dgm:t>
        <a:bodyPr/>
        <a:lstStyle/>
        <a:p>
          <a:endParaRPr lang="zh-CN" altLang="en-US"/>
        </a:p>
      </dgm:t>
    </dgm:pt>
    <dgm:pt modelId="{512AFC57-A3E6-4B5B-ACB9-858AD1374F77}" type="sibTrans" cxnId="{7F509B4E-93E5-4790-9DBC-A052F1EA5ADD}">
      <dgm:prSet/>
      <dgm:spPr/>
      <dgm:t>
        <a:bodyPr/>
        <a:lstStyle/>
        <a:p>
          <a:endParaRPr lang="zh-CN" altLang="en-US"/>
        </a:p>
      </dgm:t>
    </dgm:pt>
    <dgm:pt modelId="{C546B156-6112-4859-81F6-8EF445714555}" type="pres">
      <dgm:prSet presAssocID="{3C761472-17A2-4D32-AC94-F55B4468E0A0}" presName="Name0" presStyleCnt="0">
        <dgm:presLayoutVars>
          <dgm:dir/>
          <dgm:resizeHandles val="exact"/>
        </dgm:presLayoutVars>
      </dgm:prSet>
      <dgm:spPr/>
    </dgm:pt>
    <dgm:pt modelId="{6D51F781-292A-47D4-8413-12EA71E9D65B}" type="pres">
      <dgm:prSet presAssocID="{98CD2BD5-FBC8-4764-82A8-05DDB522A054}" presName="compNode" presStyleCnt="0"/>
      <dgm:spPr/>
    </dgm:pt>
    <dgm:pt modelId="{178653C5-EE99-4D87-92B2-F88162FEE5CC}" type="pres">
      <dgm:prSet presAssocID="{98CD2BD5-FBC8-4764-82A8-05DDB522A054}" presName="pictRect" presStyleLbl="node1" presStyleIdx="0" presStyleCnt="8"/>
      <dgm:spPr>
        <a:blipFill>
          <a:blip xmlns:r="http://schemas.openxmlformats.org/officeDocument/2006/relationships" r:embed="rId1" cstate="screen">
            <a:extLst>
              <a:ext uri="{28A0092B-C50C-407E-A947-70E740481C1C}">
                <a14:useLocalDpi xmlns:a14="http://schemas.microsoft.com/office/drawing/2010/main"/>
              </a:ext>
            </a:extLst>
          </a:blip>
          <a:srcRect/>
          <a:stretch>
            <a:fillRect t="-4000" b="-4000"/>
          </a:stretch>
        </a:blipFill>
      </dgm:spPr>
    </dgm:pt>
    <dgm:pt modelId="{6B5AC790-79B9-4CF3-B0BB-DFBEA99630C1}" type="pres">
      <dgm:prSet presAssocID="{98CD2BD5-FBC8-4764-82A8-05DDB522A054}" presName="textRect" presStyleLbl="revTx" presStyleIdx="0" presStyleCnt="8">
        <dgm:presLayoutVars>
          <dgm:bulletEnabled val="1"/>
        </dgm:presLayoutVars>
      </dgm:prSet>
      <dgm:spPr/>
    </dgm:pt>
    <dgm:pt modelId="{C2C9C61A-C7EA-4950-89AA-1FBD9A7B295A}" type="pres">
      <dgm:prSet presAssocID="{72D9195F-50CA-4DAA-AF2F-B68110584252}" presName="sibTrans" presStyleLbl="sibTrans2D1" presStyleIdx="0" presStyleCnt="0"/>
      <dgm:spPr/>
    </dgm:pt>
    <dgm:pt modelId="{23E4B72D-67A9-456A-A9F0-6170A0C8283C}" type="pres">
      <dgm:prSet presAssocID="{DC7C0CA5-D85E-4284-980B-E886AB64E1E3}" presName="compNode" presStyleCnt="0"/>
      <dgm:spPr/>
    </dgm:pt>
    <dgm:pt modelId="{71CB5791-BF03-4893-845D-D1CD2FADF97F}" type="pres">
      <dgm:prSet presAssocID="{DC7C0CA5-D85E-4284-980B-E886AB64E1E3}" presName="pictRect" presStyleLbl="node1" presStyleIdx="1" presStyleCnt="8"/>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E9D1BF8C-0ACD-41D2-A891-7DC158E494D3}" type="pres">
      <dgm:prSet presAssocID="{DC7C0CA5-D85E-4284-980B-E886AB64E1E3}" presName="textRect" presStyleLbl="revTx" presStyleIdx="1" presStyleCnt="8">
        <dgm:presLayoutVars>
          <dgm:bulletEnabled val="1"/>
        </dgm:presLayoutVars>
      </dgm:prSet>
      <dgm:spPr/>
    </dgm:pt>
    <dgm:pt modelId="{3ACA66D7-B2E5-43F8-B045-17CE0797D8C2}" type="pres">
      <dgm:prSet presAssocID="{A194F2A0-953E-4B49-AAD3-FF707858B4C1}" presName="sibTrans" presStyleLbl="sibTrans2D1" presStyleIdx="0" presStyleCnt="0"/>
      <dgm:spPr/>
    </dgm:pt>
    <dgm:pt modelId="{A1E5DD77-04EA-4530-A836-7A7D8E3DCF3F}" type="pres">
      <dgm:prSet presAssocID="{CA70C0F9-ED5C-4913-BF7B-136612101359}" presName="compNode" presStyleCnt="0"/>
      <dgm:spPr/>
    </dgm:pt>
    <dgm:pt modelId="{3BFD6041-7C98-40A3-86B2-409571E0899A}" type="pres">
      <dgm:prSet presAssocID="{CA70C0F9-ED5C-4913-BF7B-136612101359}" presName="pictRect" presStyleLbl="node1" presStyleIdx="2" presStyleCnt="8"/>
      <dgm:spPr>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pt>
    <dgm:pt modelId="{01D9FA62-D253-446B-ABDF-F2F49FFA1AF4}" type="pres">
      <dgm:prSet presAssocID="{CA70C0F9-ED5C-4913-BF7B-136612101359}" presName="textRect" presStyleLbl="revTx" presStyleIdx="2" presStyleCnt="8">
        <dgm:presLayoutVars>
          <dgm:bulletEnabled val="1"/>
        </dgm:presLayoutVars>
      </dgm:prSet>
      <dgm:spPr/>
    </dgm:pt>
    <dgm:pt modelId="{A0F8BAFB-D5AB-4D4C-B03F-7240C522E121}" type="pres">
      <dgm:prSet presAssocID="{6FF471F4-6E48-4C76-AA5F-69044CC88B86}" presName="sibTrans" presStyleLbl="sibTrans2D1" presStyleIdx="0" presStyleCnt="0"/>
      <dgm:spPr/>
    </dgm:pt>
    <dgm:pt modelId="{CF3340C2-6C3D-4764-9865-580E1FE25E8D}" type="pres">
      <dgm:prSet presAssocID="{700D9452-1087-4194-B447-F98C0AA65387}" presName="compNode" presStyleCnt="0"/>
      <dgm:spPr/>
    </dgm:pt>
    <dgm:pt modelId="{6FECFD99-655E-41CD-A76B-9C27318503EC}" type="pres">
      <dgm:prSet presAssocID="{700D9452-1087-4194-B447-F98C0AA65387}" presName="pictRect" presStyleLbl="node1" presStyleIdx="3" presStyleCnt="8"/>
      <dgm:spPr>
        <a:blipFill>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dgm:spPr>
    </dgm:pt>
    <dgm:pt modelId="{4A06C050-4041-413A-A598-68A56359E85F}" type="pres">
      <dgm:prSet presAssocID="{700D9452-1087-4194-B447-F98C0AA65387}" presName="textRect" presStyleLbl="revTx" presStyleIdx="3" presStyleCnt="8">
        <dgm:presLayoutVars>
          <dgm:bulletEnabled val="1"/>
        </dgm:presLayoutVars>
      </dgm:prSet>
      <dgm:spPr/>
    </dgm:pt>
    <dgm:pt modelId="{9FBC19E4-BD1D-4FAD-BBD0-4AC5B2246FA4}" type="pres">
      <dgm:prSet presAssocID="{23FF6808-689E-4B10-90F8-B5442734BDB1}" presName="sibTrans" presStyleLbl="sibTrans2D1" presStyleIdx="0" presStyleCnt="0"/>
      <dgm:spPr/>
    </dgm:pt>
    <dgm:pt modelId="{C918B4B8-0F01-459B-86ED-0DEBCD19FF50}" type="pres">
      <dgm:prSet presAssocID="{DB034CFB-4A23-42D2-9C08-69B75325AFA3}" presName="compNode" presStyleCnt="0"/>
      <dgm:spPr/>
    </dgm:pt>
    <dgm:pt modelId="{36885A85-456F-42B3-B3B7-68AD2231B0F2}" type="pres">
      <dgm:prSet presAssocID="{DB034CFB-4A23-42D2-9C08-69B75325AFA3}" presName="pictRect" presStyleLbl="node1" presStyleIdx="4" presStyleCnt="8"/>
      <dgm:spPr>
        <a:blipFill>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dgm:spPr>
    </dgm:pt>
    <dgm:pt modelId="{E68BB115-C671-4955-9AD0-8BBC577C8768}" type="pres">
      <dgm:prSet presAssocID="{DB034CFB-4A23-42D2-9C08-69B75325AFA3}" presName="textRect" presStyleLbl="revTx" presStyleIdx="4" presStyleCnt="8">
        <dgm:presLayoutVars>
          <dgm:bulletEnabled val="1"/>
        </dgm:presLayoutVars>
      </dgm:prSet>
      <dgm:spPr/>
    </dgm:pt>
    <dgm:pt modelId="{B8CE31D1-5705-40AB-A653-EC7A24A9EA5A}" type="pres">
      <dgm:prSet presAssocID="{7EA7F86B-3A92-40D8-8525-A68AD5308B35}" presName="sibTrans" presStyleLbl="sibTrans2D1" presStyleIdx="0" presStyleCnt="0"/>
      <dgm:spPr/>
    </dgm:pt>
    <dgm:pt modelId="{B1DC2613-7B6B-4C97-BB22-CAB79AC7722E}" type="pres">
      <dgm:prSet presAssocID="{E1B3B637-5A80-4D56-8E3E-B21C2986CC43}" presName="compNode" presStyleCnt="0"/>
      <dgm:spPr/>
    </dgm:pt>
    <dgm:pt modelId="{09D61EA4-8FF9-4175-8B95-DBA18D795DA2}" type="pres">
      <dgm:prSet presAssocID="{E1B3B637-5A80-4D56-8E3E-B21C2986CC43}" presName="pictRect" presStyleLbl="node1" presStyleIdx="5" presStyleCnt="8"/>
      <dgm:spPr>
        <a:blipFill>
          <a:blip xmlns:r="http://schemas.openxmlformats.org/officeDocument/2006/relationships" r:embed="rId6" cstate="screen">
            <a:extLst>
              <a:ext uri="{28A0092B-C50C-407E-A947-70E740481C1C}">
                <a14:useLocalDpi xmlns:a14="http://schemas.microsoft.com/office/drawing/2010/main"/>
              </a:ext>
            </a:extLst>
          </a:blip>
          <a:srcRect/>
          <a:stretch>
            <a:fillRect/>
          </a:stretch>
        </a:blipFill>
      </dgm:spPr>
    </dgm:pt>
    <dgm:pt modelId="{CC211618-301B-40C0-BD5C-2A9BDFF8C075}" type="pres">
      <dgm:prSet presAssocID="{E1B3B637-5A80-4D56-8E3E-B21C2986CC43}" presName="textRect" presStyleLbl="revTx" presStyleIdx="5" presStyleCnt="8">
        <dgm:presLayoutVars>
          <dgm:bulletEnabled val="1"/>
        </dgm:presLayoutVars>
      </dgm:prSet>
      <dgm:spPr/>
    </dgm:pt>
    <dgm:pt modelId="{71E3C43E-7CD1-4DE1-9E0E-8F4F8EC5974F}" type="pres">
      <dgm:prSet presAssocID="{202C6919-65BC-4C7D-8634-43D7A0356ABE}" presName="sibTrans" presStyleLbl="sibTrans2D1" presStyleIdx="0" presStyleCnt="0"/>
      <dgm:spPr/>
    </dgm:pt>
    <dgm:pt modelId="{50FEB2B9-3E3F-4263-8F16-56ACC816C9D2}" type="pres">
      <dgm:prSet presAssocID="{B316637E-9D30-428E-BF47-095E15B2663F}" presName="compNode" presStyleCnt="0"/>
      <dgm:spPr/>
    </dgm:pt>
    <dgm:pt modelId="{317692D2-FAFE-48BB-B4DE-6AED097DD4B3}" type="pres">
      <dgm:prSet presAssocID="{B316637E-9D30-428E-BF47-095E15B2663F}" presName="pictRect" presStyleLbl="node1" presStyleIdx="6" presStyleCnt="8"/>
      <dgm:spPr>
        <a:blipFill>
          <a:blip xmlns:r="http://schemas.openxmlformats.org/officeDocument/2006/relationships" r:embed="rId7" cstate="screen">
            <a:extLst>
              <a:ext uri="{28A0092B-C50C-407E-A947-70E740481C1C}">
                <a14:useLocalDpi xmlns:a14="http://schemas.microsoft.com/office/drawing/2010/main"/>
              </a:ext>
            </a:extLst>
          </a:blip>
          <a:srcRect/>
          <a:stretch>
            <a:fillRect/>
          </a:stretch>
        </a:blipFill>
      </dgm:spPr>
    </dgm:pt>
    <dgm:pt modelId="{B49B855C-0510-4BA8-93DC-3CF0DF4F3A8E}" type="pres">
      <dgm:prSet presAssocID="{B316637E-9D30-428E-BF47-095E15B2663F}" presName="textRect" presStyleLbl="revTx" presStyleIdx="6" presStyleCnt="8">
        <dgm:presLayoutVars>
          <dgm:bulletEnabled val="1"/>
        </dgm:presLayoutVars>
      </dgm:prSet>
      <dgm:spPr/>
    </dgm:pt>
    <dgm:pt modelId="{8F41EB0C-FE8A-4CB8-BD71-CECA51B54481}" type="pres">
      <dgm:prSet presAssocID="{158A4493-C4E7-4D5A-96AF-6044E5AFCFDF}" presName="sibTrans" presStyleLbl="sibTrans2D1" presStyleIdx="0" presStyleCnt="0"/>
      <dgm:spPr/>
    </dgm:pt>
    <dgm:pt modelId="{DA4A9C50-4326-4047-85DA-463A74792022}" type="pres">
      <dgm:prSet presAssocID="{B3C4B4CD-FA6D-475E-9BC4-2350420514E6}" presName="compNode" presStyleCnt="0"/>
      <dgm:spPr/>
    </dgm:pt>
    <dgm:pt modelId="{D8368E94-474A-4B61-B58D-02268E977047}" type="pres">
      <dgm:prSet presAssocID="{B3C4B4CD-FA6D-475E-9BC4-2350420514E6}" presName="pictRect" presStyleLbl="node1" presStyleIdx="7" presStyleCnt="8"/>
      <dgm:spPr>
        <a:blipFill>
          <a:blip xmlns:r="http://schemas.openxmlformats.org/officeDocument/2006/relationships" r:embed="rId8" cstate="screen">
            <a:extLst>
              <a:ext uri="{28A0092B-C50C-407E-A947-70E740481C1C}">
                <a14:useLocalDpi xmlns:a14="http://schemas.microsoft.com/office/drawing/2010/main"/>
              </a:ext>
            </a:extLst>
          </a:blip>
          <a:srcRect/>
          <a:stretch>
            <a:fillRect/>
          </a:stretch>
        </a:blipFill>
      </dgm:spPr>
    </dgm:pt>
    <dgm:pt modelId="{0B1DCFC9-D783-4AED-AC9F-2159A1767D1E}" type="pres">
      <dgm:prSet presAssocID="{B3C4B4CD-FA6D-475E-9BC4-2350420514E6}" presName="textRect" presStyleLbl="revTx" presStyleIdx="7" presStyleCnt="8">
        <dgm:presLayoutVars>
          <dgm:bulletEnabled val="1"/>
        </dgm:presLayoutVars>
      </dgm:prSet>
      <dgm:spPr/>
    </dgm:pt>
  </dgm:ptLst>
  <dgm:cxnLst>
    <dgm:cxn modelId="{5EFDB602-9646-4602-885C-9EDA64305FC3}" type="presOf" srcId="{B316637E-9D30-428E-BF47-095E15B2663F}" destId="{B49B855C-0510-4BA8-93DC-3CF0DF4F3A8E}" srcOrd="0" destOrd="0" presId="urn:microsoft.com/office/officeart/2005/8/layout/pList1"/>
    <dgm:cxn modelId="{35347A06-B038-4C6B-A849-4ED860A85D65}" type="presOf" srcId="{DB034CFB-4A23-42D2-9C08-69B75325AFA3}" destId="{E68BB115-C671-4955-9AD0-8BBC577C8768}" srcOrd="0" destOrd="0" presId="urn:microsoft.com/office/officeart/2005/8/layout/pList1"/>
    <dgm:cxn modelId="{D92F430B-9A7F-43DD-B638-46AC4E9C521C}" type="presOf" srcId="{E1B3B637-5A80-4D56-8E3E-B21C2986CC43}" destId="{CC211618-301B-40C0-BD5C-2A9BDFF8C075}" srcOrd="0" destOrd="0" presId="urn:microsoft.com/office/officeart/2005/8/layout/pList1"/>
    <dgm:cxn modelId="{142E9639-50CD-49E8-A094-9D6546A61334}" type="presOf" srcId="{700D9452-1087-4194-B447-F98C0AA65387}" destId="{4A06C050-4041-413A-A598-68A56359E85F}" srcOrd="0" destOrd="0" presId="urn:microsoft.com/office/officeart/2005/8/layout/pList1"/>
    <dgm:cxn modelId="{EA9B6E47-4AD5-4E64-82FF-B3B04491E8EE}" type="presOf" srcId="{98CD2BD5-FBC8-4764-82A8-05DDB522A054}" destId="{6B5AC790-79B9-4CF3-B0BB-DFBEA99630C1}" srcOrd="0" destOrd="0" presId="urn:microsoft.com/office/officeart/2005/8/layout/pList1"/>
    <dgm:cxn modelId="{3588B24B-9CF0-41B6-81D4-C238B3CA3714}" type="presOf" srcId="{A194F2A0-953E-4B49-AAD3-FF707858B4C1}" destId="{3ACA66D7-B2E5-43F8-B045-17CE0797D8C2}" srcOrd="0" destOrd="0" presId="urn:microsoft.com/office/officeart/2005/8/layout/pList1"/>
    <dgm:cxn modelId="{7F509B4E-93E5-4790-9DBC-A052F1EA5ADD}" srcId="{3C761472-17A2-4D32-AC94-F55B4468E0A0}" destId="{B3C4B4CD-FA6D-475E-9BC4-2350420514E6}" srcOrd="7" destOrd="0" parTransId="{103B2593-D70B-4872-B161-0B0A797DA148}" sibTransId="{512AFC57-A3E6-4B5B-ACB9-858AD1374F77}"/>
    <dgm:cxn modelId="{42599D79-9EEE-4241-AF97-D5E456981FCD}" type="presOf" srcId="{7EA7F86B-3A92-40D8-8525-A68AD5308B35}" destId="{B8CE31D1-5705-40AB-A653-EC7A24A9EA5A}" srcOrd="0" destOrd="0" presId="urn:microsoft.com/office/officeart/2005/8/layout/pList1"/>
    <dgm:cxn modelId="{F254F67D-5694-4B71-931F-1C3A94E308E0}" srcId="{3C761472-17A2-4D32-AC94-F55B4468E0A0}" destId="{DC7C0CA5-D85E-4284-980B-E886AB64E1E3}" srcOrd="1" destOrd="0" parTransId="{3B8BF70E-ECC4-47B0-A5BA-42F47B768787}" sibTransId="{A194F2A0-953E-4B49-AAD3-FF707858B4C1}"/>
    <dgm:cxn modelId="{CB14B294-0570-4C8B-B52D-5FB1CAA95869}" type="presOf" srcId="{72D9195F-50CA-4DAA-AF2F-B68110584252}" destId="{C2C9C61A-C7EA-4950-89AA-1FBD9A7B295A}" srcOrd="0" destOrd="0" presId="urn:microsoft.com/office/officeart/2005/8/layout/pList1"/>
    <dgm:cxn modelId="{0D15AD99-0197-46E1-AB17-9DBEDE4BDA33}" type="presOf" srcId="{6FF471F4-6E48-4C76-AA5F-69044CC88B86}" destId="{A0F8BAFB-D5AB-4D4C-B03F-7240C522E121}" srcOrd="0" destOrd="0" presId="urn:microsoft.com/office/officeart/2005/8/layout/pList1"/>
    <dgm:cxn modelId="{C1C6CE99-DE7B-462C-ACE7-D7712B598730}" srcId="{3C761472-17A2-4D32-AC94-F55B4468E0A0}" destId="{98CD2BD5-FBC8-4764-82A8-05DDB522A054}" srcOrd="0" destOrd="0" parTransId="{6384A1C2-6347-4475-83C2-9B1301BC42FC}" sibTransId="{72D9195F-50CA-4DAA-AF2F-B68110584252}"/>
    <dgm:cxn modelId="{24B61D9A-AA0E-41DD-9351-358E9978473B}" type="presOf" srcId="{B3C4B4CD-FA6D-475E-9BC4-2350420514E6}" destId="{0B1DCFC9-D783-4AED-AC9F-2159A1767D1E}" srcOrd="0" destOrd="0" presId="urn:microsoft.com/office/officeart/2005/8/layout/pList1"/>
    <dgm:cxn modelId="{4B8A8A9D-181A-4E24-9516-0573468C1DFC}" srcId="{3C761472-17A2-4D32-AC94-F55B4468E0A0}" destId="{DB034CFB-4A23-42D2-9C08-69B75325AFA3}" srcOrd="4" destOrd="0" parTransId="{6898A254-E775-4A34-A6BC-64EBA6D2CCC0}" sibTransId="{7EA7F86B-3A92-40D8-8525-A68AD5308B35}"/>
    <dgm:cxn modelId="{70FDC1A5-59DA-4966-A3D3-BDC5E43D79A4}" type="presOf" srcId="{CA70C0F9-ED5C-4913-BF7B-136612101359}" destId="{01D9FA62-D253-446B-ABDF-F2F49FFA1AF4}" srcOrd="0" destOrd="0" presId="urn:microsoft.com/office/officeart/2005/8/layout/pList1"/>
    <dgm:cxn modelId="{12F2F4A8-FC98-4FA8-A95C-58A494302F8A}" srcId="{3C761472-17A2-4D32-AC94-F55B4468E0A0}" destId="{700D9452-1087-4194-B447-F98C0AA65387}" srcOrd="3" destOrd="0" parTransId="{2A60B53E-0CC7-4715-A98B-DB79D891B166}" sibTransId="{23FF6808-689E-4B10-90F8-B5442734BDB1}"/>
    <dgm:cxn modelId="{A13DF9AE-CBF5-43B5-89FD-4A90F656015E}" type="presOf" srcId="{23FF6808-689E-4B10-90F8-B5442734BDB1}" destId="{9FBC19E4-BD1D-4FAD-BBD0-4AC5B2246FA4}" srcOrd="0" destOrd="0" presId="urn:microsoft.com/office/officeart/2005/8/layout/pList1"/>
    <dgm:cxn modelId="{3A8CDDAF-599A-4008-948B-A6B9A092EAD1}" type="presOf" srcId="{158A4493-C4E7-4D5A-96AF-6044E5AFCFDF}" destId="{8F41EB0C-FE8A-4CB8-BD71-CECA51B54481}" srcOrd="0" destOrd="0" presId="urn:microsoft.com/office/officeart/2005/8/layout/pList1"/>
    <dgm:cxn modelId="{971B28BE-02C8-4934-974A-E7E16914B01E}" srcId="{3C761472-17A2-4D32-AC94-F55B4468E0A0}" destId="{E1B3B637-5A80-4D56-8E3E-B21C2986CC43}" srcOrd="5" destOrd="0" parTransId="{02C3E7AA-59E7-471C-85C8-9AA7D0BC7940}" sibTransId="{202C6919-65BC-4C7D-8634-43D7A0356ABE}"/>
    <dgm:cxn modelId="{BB2B35C3-8D07-4C59-B1F3-85FCB09BF7E9}" type="presOf" srcId="{DC7C0CA5-D85E-4284-980B-E886AB64E1E3}" destId="{E9D1BF8C-0ACD-41D2-A891-7DC158E494D3}" srcOrd="0" destOrd="0" presId="urn:microsoft.com/office/officeart/2005/8/layout/pList1"/>
    <dgm:cxn modelId="{5FB5AFCC-3B30-4C1B-B903-EA14C60D18BC}" type="presOf" srcId="{3C761472-17A2-4D32-AC94-F55B4468E0A0}" destId="{C546B156-6112-4859-81F6-8EF445714555}" srcOrd="0" destOrd="0" presId="urn:microsoft.com/office/officeart/2005/8/layout/pList1"/>
    <dgm:cxn modelId="{D6050BDD-84F2-4384-9B25-933E4DB79F1A}" srcId="{3C761472-17A2-4D32-AC94-F55B4468E0A0}" destId="{B316637E-9D30-428E-BF47-095E15B2663F}" srcOrd="6" destOrd="0" parTransId="{86826A8C-7CD4-4DB0-A2D7-B7EE7B185282}" sibTransId="{158A4493-C4E7-4D5A-96AF-6044E5AFCFDF}"/>
    <dgm:cxn modelId="{6A5710EA-BBFB-4CB2-8295-0F13AAD57B1B}" srcId="{3C761472-17A2-4D32-AC94-F55B4468E0A0}" destId="{CA70C0F9-ED5C-4913-BF7B-136612101359}" srcOrd="2" destOrd="0" parTransId="{D35349C1-C90F-47FD-8060-A00EDD483715}" sibTransId="{6FF471F4-6E48-4C76-AA5F-69044CC88B86}"/>
    <dgm:cxn modelId="{516CB8FF-31A8-4207-9EB7-2A99F9929318}" type="presOf" srcId="{202C6919-65BC-4C7D-8634-43D7A0356ABE}" destId="{71E3C43E-7CD1-4DE1-9E0E-8F4F8EC5974F}" srcOrd="0" destOrd="0" presId="urn:microsoft.com/office/officeart/2005/8/layout/pList1"/>
    <dgm:cxn modelId="{CC7BDE58-C8FA-4518-85BF-4AA739BEFD15}" type="presParOf" srcId="{C546B156-6112-4859-81F6-8EF445714555}" destId="{6D51F781-292A-47D4-8413-12EA71E9D65B}" srcOrd="0" destOrd="0" presId="urn:microsoft.com/office/officeart/2005/8/layout/pList1"/>
    <dgm:cxn modelId="{2DE951CC-7FE5-4008-946E-455A0D0C2A3C}" type="presParOf" srcId="{6D51F781-292A-47D4-8413-12EA71E9D65B}" destId="{178653C5-EE99-4D87-92B2-F88162FEE5CC}" srcOrd="0" destOrd="0" presId="urn:microsoft.com/office/officeart/2005/8/layout/pList1"/>
    <dgm:cxn modelId="{D0196FC5-2EE7-4E74-AFBC-662E6C4FFC89}" type="presParOf" srcId="{6D51F781-292A-47D4-8413-12EA71E9D65B}" destId="{6B5AC790-79B9-4CF3-B0BB-DFBEA99630C1}" srcOrd="1" destOrd="0" presId="urn:microsoft.com/office/officeart/2005/8/layout/pList1"/>
    <dgm:cxn modelId="{3AF494D5-3264-4076-BA15-A62D70320DA1}" type="presParOf" srcId="{C546B156-6112-4859-81F6-8EF445714555}" destId="{C2C9C61A-C7EA-4950-89AA-1FBD9A7B295A}" srcOrd="1" destOrd="0" presId="urn:microsoft.com/office/officeart/2005/8/layout/pList1"/>
    <dgm:cxn modelId="{44462ED2-A6B7-4AA4-8779-01E1D2DA0E2F}" type="presParOf" srcId="{C546B156-6112-4859-81F6-8EF445714555}" destId="{23E4B72D-67A9-456A-A9F0-6170A0C8283C}" srcOrd="2" destOrd="0" presId="urn:microsoft.com/office/officeart/2005/8/layout/pList1"/>
    <dgm:cxn modelId="{3227357C-35E2-41E8-8466-75BC185A3B30}" type="presParOf" srcId="{23E4B72D-67A9-456A-A9F0-6170A0C8283C}" destId="{71CB5791-BF03-4893-845D-D1CD2FADF97F}" srcOrd="0" destOrd="0" presId="urn:microsoft.com/office/officeart/2005/8/layout/pList1"/>
    <dgm:cxn modelId="{8693133B-6F90-49F6-AC66-B2C82CC71CFB}" type="presParOf" srcId="{23E4B72D-67A9-456A-A9F0-6170A0C8283C}" destId="{E9D1BF8C-0ACD-41D2-A891-7DC158E494D3}" srcOrd="1" destOrd="0" presId="urn:microsoft.com/office/officeart/2005/8/layout/pList1"/>
    <dgm:cxn modelId="{1CE8B5A9-F9A3-4476-AA2D-9A51696C3688}" type="presParOf" srcId="{C546B156-6112-4859-81F6-8EF445714555}" destId="{3ACA66D7-B2E5-43F8-B045-17CE0797D8C2}" srcOrd="3" destOrd="0" presId="urn:microsoft.com/office/officeart/2005/8/layout/pList1"/>
    <dgm:cxn modelId="{23A61E96-39C2-445F-A909-002E9E88A6F0}" type="presParOf" srcId="{C546B156-6112-4859-81F6-8EF445714555}" destId="{A1E5DD77-04EA-4530-A836-7A7D8E3DCF3F}" srcOrd="4" destOrd="0" presId="urn:microsoft.com/office/officeart/2005/8/layout/pList1"/>
    <dgm:cxn modelId="{2C5CAB54-5C9D-4714-A839-6E0D9C19425A}" type="presParOf" srcId="{A1E5DD77-04EA-4530-A836-7A7D8E3DCF3F}" destId="{3BFD6041-7C98-40A3-86B2-409571E0899A}" srcOrd="0" destOrd="0" presId="urn:microsoft.com/office/officeart/2005/8/layout/pList1"/>
    <dgm:cxn modelId="{D68B67C7-1EF0-4840-AAEC-BBA188F0D62A}" type="presParOf" srcId="{A1E5DD77-04EA-4530-A836-7A7D8E3DCF3F}" destId="{01D9FA62-D253-446B-ABDF-F2F49FFA1AF4}" srcOrd="1" destOrd="0" presId="urn:microsoft.com/office/officeart/2005/8/layout/pList1"/>
    <dgm:cxn modelId="{C0465353-6E81-4BDC-B929-66F170DCBA59}" type="presParOf" srcId="{C546B156-6112-4859-81F6-8EF445714555}" destId="{A0F8BAFB-D5AB-4D4C-B03F-7240C522E121}" srcOrd="5" destOrd="0" presId="urn:microsoft.com/office/officeart/2005/8/layout/pList1"/>
    <dgm:cxn modelId="{898ED77D-D2FE-458C-9F36-EA9FDD6F7F69}" type="presParOf" srcId="{C546B156-6112-4859-81F6-8EF445714555}" destId="{CF3340C2-6C3D-4764-9865-580E1FE25E8D}" srcOrd="6" destOrd="0" presId="urn:microsoft.com/office/officeart/2005/8/layout/pList1"/>
    <dgm:cxn modelId="{FD1DE185-91D0-4FF6-BE76-8FFC100F24AF}" type="presParOf" srcId="{CF3340C2-6C3D-4764-9865-580E1FE25E8D}" destId="{6FECFD99-655E-41CD-A76B-9C27318503EC}" srcOrd="0" destOrd="0" presId="urn:microsoft.com/office/officeart/2005/8/layout/pList1"/>
    <dgm:cxn modelId="{E7677108-933C-4A54-B4F7-D09074C67EB5}" type="presParOf" srcId="{CF3340C2-6C3D-4764-9865-580E1FE25E8D}" destId="{4A06C050-4041-413A-A598-68A56359E85F}" srcOrd="1" destOrd="0" presId="urn:microsoft.com/office/officeart/2005/8/layout/pList1"/>
    <dgm:cxn modelId="{DBE65966-1286-4798-9B6F-D2D10088DA76}" type="presParOf" srcId="{C546B156-6112-4859-81F6-8EF445714555}" destId="{9FBC19E4-BD1D-4FAD-BBD0-4AC5B2246FA4}" srcOrd="7" destOrd="0" presId="urn:microsoft.com/office/officeart/2005/8/layout/pList1"/>
    <dgm:cxn modelId="{66F5B83D-6C17-43FA-A5C9-D1FF60E1000A}" type="presParOf" srcId="{C546B156-6112-4859-81F6-8EF445714555}" destId="{C918B4B8-0F01-459B-86ED-0DEBCD19FF50}" srcOrd="8" destOrd="0" presId="urn:microsoft.com/office/officeart/2005/8/layout/pList1"/>
    <dgm:cxn modelId="{D9C696C8-DB63-4A16-A483-26167EDE38C1}" type="presParOf" srcId="{C918B4B8-0F01-459B-86ED-0DEBCD19FF50}" destId="{36885A85-456F-42B3-B3B7-68AD2231B0F2}" srcOrd="0" destOrd="0" presId="urn:microsoft.com/office/officeart/2005/8/layout/pList1"/>
    <dgm:cxn modelId="{EA336437-5E3F-4FA4-BCB7-246BA87A9E28}" type="presParOf" srcId="{C918B4B8-0F01-459B-86ED-0DEBCD19FF50}" destId="{E68BB115-C671-4955-9AD0-8BBC577C8768}" srcOrd="1" destOrd="0" presId="urn:microsoft.com/office/officeart/2005/8/layout/pList1"/>
    <dgm:cxn modelId="{7405B0DF-39CF-4D03-B913-9C996DA7AD1A}" type="presParOf" srcId="{C546B156-6112-4859-81F6-8EF445714555}" destId="{B8CE31D1-5705-40AB-A653-EC7A24A9EA5A}" srcOrd="9" destOrd="0" presId="urn:microsoft.com/office/officeart/2005/8/layout/pList1"/>
    <dgm:cxn modelId="{E0C19F2E-9CD1-4D5C-82EC-160A69B480EA}" type="presParOf" srcId="{C546B156-6112-4859-81F6-8EF445714555}" destId="{B1DC2613-7B6B-4C97-BB22-CAB79AC7722E}" srcOrd="10" destOrd="0" presId="urn:microsoft.com/office/officeart/2005/8/layout/pList1"/>
    <dgm:cxn modelId="{DED8729E-84BB-4F98-A657-D511C000F45B}" type="presParOf" srcId="{B1DC2613-7B6B-4C97-BB22-CAB79AC7722E}" destId="{09D61EA4-8FF9-4175-8B95-DBA18D795DA2}" srcOrd="0" destOrd="0" presId="urn:microsoft.com/office/officeart/2005/8/layout/pList1"/>
    <dgm:cxn modelId="{5DF546FA-C7C8-49B8-8041-75AE6CA591EA}" type="presParOf" srcId="{B1DC2613-7B6B-4C97-BB22-CAB79AC7722E}" destId="{CC211618-301B-40C0-BD5C-2A9BDFF8C075}" srcOrd="1" destOrd="0" presId="urn:microsoft.com/office/officeart/2005/8/layout/pList1"/>
    <dgm:cxn modelId="{449FF205-AA54-40E2-BC79-211B1A8AE07D}" type="presParOf" srcId="{C546B156-6112-4859-81F6-8EF445714555}" destId="{71E3C43E-7CD1-4DE1-9E0E-8F4F8EC5974F}" srcOrd="11" destOrd="0" presId="urn:microsoft.com/office/officeart/2005/8/layout/pList1"/>
    <dgm:cxn modelId="{C973791D-213C-4CF1-B97F-9107F26B84C7}" type="presParOf" srcId="{C546B156-6112-4859-81F6-8EF445714555}" destId="{50FEB2B9-3E3F-4263-8F16-56ACC816C9D2}" srcOrd="12" destOrd="0" presId="urn:microsoft.com/office/officeart/2005/8/layout/pList1"/>
    <dgm:cxn modelId="{436E9911-F996-4702-A181-16DB64FA7A9B}" type="presParOf" srcId="{50FEB2B9-3E3F-4263-8F16-56ACC816C9D2}" destId="{317692D2-FAFE-48BB-B4DE-6AED097DD4B3}" srcOrd="0" destOrd="0" presId="urn:microsoft.com/office/officeart/2005/8/layout/pList1"/>
    <dgm:cxn modelId="{D8C0C357-F186-42BC-876A-94FB3FE6FEC0}" type="presParOf" srcId="{50FEB2B9-3E3F-4263-8F16-56ACC816C9D2}" destId="{B49B855C-0510-4BA8-93DC-3CF0DF4F3A8E}" srcOrd="1" destOrd="0" presId="urn:microsoft.com/office/officeart/2005/8/layout/pList1"/>
    <dgm:cxn modelId="{5A4AFD84-631F-4922-9F62-7C27D047F79F}" type="presParOf" srcId="{C546B156-6112-4859-81F6-8EF445714555}" destId="{8F41EB0C-FE8A-4CB8-BD71-CECA51B54481}" srcOrd="13" destOrd="0" presId="urn:microsoft.com/office/officeart/2005/8/layout/pList1"/>
    <dgm:cxn modelId="{52C30A18-33E4-4659-B606-D4718D49B79A}" type="presParOf" srcId="{C546B156-6112-4859-81F6-8EF445714555}" destId="{DA4A9C50-4326-4047-85DA-463A74792022}" srcOrd="14" destOrd="0" presId="urn:microsoft.com/office/officeart/2005/8/layout/pList1"/>
    <dgm:cxn modelId="{7F4FBEBD-49D0-4EBF-A90E-3D8BED5C4B9C}" type="presParOf" srcId="{DA4A9C50-4326-4047-85DA-463A74792022}" destId="{D8368E94-474A-4B61-B58D-02268E977047}" srcOrd="0" destOrd="0" presId="urn:microsoft.com/office/officeart/2005/8/layout/pList1"/>
    <dgm:cxn modelId="{17B50C7E-19A2-4BA0-A725-FFB3C6AF33E4}" type="presParOf" srcId="{DA4A9C50-4326-4047-85DA-463A74792022}" destId="{0B1DCFC9-D783-4AED-AC9F-2159A1767D1E}"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653C5-EE99-4D87-92B2-F88162FEE5CC}">
      <dsp:nvSpPr>
        <dsp:cNvPr id="0" name=""/>
        <dsp:cNvSpPr/>
      </dsp:nvSpPr>
      <dsp:spPr>
        <a:xfrm>
          <a:off x="84086" y="248"/>
          <a:ext cx="1660269" cy="114392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5AC790-79B9-4CF3-B0BB-DFBEA99630C1}">
      <dsp:nvSpPr>
        <dsp:cNvPr id="0" name=""/>
        <dsp:cNvSpPr/>
      </dsp:nvSpPr>
      <dsp:spPr>
        <a:xfrm>
          <a:off x="84086" y="1144173"/>
          <a:ext cx="1660269" cy="615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zh-CN" altLang="en-US" sz="1800" kern="1200" dirty="0"/>
            <a:t>工业过程控制</a:t>
          </a:r>
        </a:p>
      </dsp:txBody>
      <dsp:txXfrm>
        <a:off x="84086" y="1144173"/>
        <a:ext cx="1660269" cy="615959"/>
      </dsp:txXfrm>
    </dsp:sp>
    <dsp:sp modelId="{71CB5791-BF03-4893-845D-D1CD2FADF97F}">
      <dsp:nvSpPr>
        <dsp:cNvPr id="0" name=""/>
        <dsp:cNvSpPr/>
      </dsp:nvSpPr>
      <dsp:spPr>
        <a:xfrm>
          <a:off x="1910452" y="248"/>
          <a:ext cx="1660269" cy="114392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D1BF8C-0ACD-41D2-A891-7DC158E494D3}">
      <dsp:nvSpPr>
        <dsp:cNvPr id="0" name=""/>
        <dsp:cNvSpPr/>
      </dsp:nvSpPr>
      <dsp:spPr>
        <a:xfrm>
          <a:off x="1910452" y="1144173"/>
          <a:ext cx="1660269" cy="615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zh-CN" altLang="en-US" sz="1800" kern="1200" dirty="0"/>
            <a:t>信息安全</a:t>
          </a:r>
        </a:p>
      </dsp:txBody>
      <dsp:txXfrm>
        <a:off x="1910452" y="1144173"/>
        <a:ext cx="1660269" cy="615959"/>
      </dsp:txXfrm>
    </dsp:sp>
    <dsp:sp modelId="{3BFD6041-7C98-40A3-86B2-409571E0899A}">
      <dsp:nvSpPr>
        <dsp:cNvPr id="0" name=""/>
        <dsp:cNvSpPr/>
      </dsp:nvSpPr>
      <dsp:spPr>
        <a:xfrm>
          <a:off x="3736818" y="248"/>
          <a:ext cx="1660269" cy="1143925"/>
        </a:xfrm>
        <a:prstGeom prst="roundRect">
          <a:avLst/>
        </a:prstGeom>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D9FA62-D253-446B-ABDF-F2F49FFA1AF4}">
      <dsp:nvSpPr>
        <dsp:cNvPr id="0" name=""/>
        <dsp:cNvSpPr/>
      </dsp:nvSpPr>
      <dsp:spPr>
        <a:xfrm>
          <a:off x="3736818" y="1144173"/>
          <a:ext cx="1660269" cy="615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zh-CN" altLang="en-US" sz="1800" kern="1200" dirty="0"/>
            <a:t>机器人</a:t>
          </a:r>
        </a:p>
      </dsp:txBody>
      <dsp:txXfrm>
        <a:off x="3736818" y="1144173"/>
        <a:ext cx="1660269" cy="615959"/>
      </dsp:txXfrm>
    </dsp:sp>
    <dsp:sp modelId="{6FECFD99-655E-41CD-A76B-9C27318503EC}">
      <dsp:nvSpPr>
        <dsp:cNvPr id="0" name=""/>
        <dsp:cNvSpPr/>
      </dsp:nvSpPr>
      <dsp:spPr>
        <a:xfrm>
          <a:off x="5563184" y="248"/>
          <a:ext cx="1660269" cy="1143925"/>
        </a:xfrm>
        <a:prstGeom prst="roundRect">
          <a:avLst/>
        </a:prstGeom>
        <a:blipFill>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06C050-4041-413A-A598-68A56359E85F}">
      <dsp:nvSpPr>
        <dsp:cNvPr id="0" name=""/>
        <dsp:cNvSpPr/>
      </dsp:nvSpPr>
      <dsp:spPr>
        <a:xfrm>
          <a:off x="5563184" y="1144173"/>
          <a:ext cx="1660269" cy="615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zh-CN" altLang="en-US" sz="1800" kern="1200" dirty="0"/>
            <a:t>遥感信息处理</a:t>
          </a:r>
        </a:p>
      </dsp:txBody>
      <dsp:txXfrm>
        <a:off x="5563184" y="1144173"/>
        <a:ext cx="1660269" cy="615959"/>
      </dsp:txXfrm>
    </dsp:sp>
    <dsp:sp modelId="{36885A85-456F-42B3-B3B7-68AD2231B0F2}">
      <dsp:nvSpPr>
        <dsp:cNvPr id="0" name=""/>
        <dsp:cNvSpPr/>
      </dsp:nvSpPr>
      <dsp:spPr>
        <a:xfrm>
          <a:off x="84086" y="1926160"/>
          <a:ext cx="1660269" cy="1143925"/>
        </a:xfrm>
        <a:prstGeom prst="roundRect">
          <a:avLst/>
        </a:prstGeom>
        <a:blipFill>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8BB115-C671-4955-9AD0-8BBC577C8768}">
      <dsp:nvSpPr>
        <dsp:cNvPr id="0" name=""/>
        <dsp:cNvSpPr/>
      </dsp:nvSpPr>
      <dsp:spPr>
        <a:xfrm>
          <a:off x="84086" y="3070086"/>
          <a:ext cx="1660269" cy="615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zh-CN" altLang="en-US" sz="1800" kern="1200" dirty="0"/>
            <a:t>生物信息学</a:t>
          </a:r>
        </a:p>
      </dsp:txBody>
      <dsp:txXfrm>
        <a:off x="84086" y="3070086"/>
        <a:ext cx="1660269" cy="615959"/>
      </dsp:txXfrm>
    </dsp:sp>
    <dsp:sp modelId="{09D61EA4-8FF9-4175-8B95-DBA18D795DA2}">
      <dsp:nvSpPr>
        <dsp:cNvPr id="0" name=""/>
        <dsp:cNvSpPr/>
      </dsp:nvSpPr>
      <dsp:spPr>
        <a:xfrm>
          <a:off x="1910452" y="1926160"/>
          <a:ext cx="1660269" cy="1143925"/>
        </a:xfrm>
        <a:prstGeom prst="roundRect">
          <a:avLst/>
        </a:prstGeom>
        <a:blipFill>
          <a:blip xmlns:r="http://schemas.openxmlformats.org/officeDocument/2006/relationships" r:embed="rId6"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211618-301B-40C0-BD5C-2A9BDFF8C075}">
      <dsp:nvSpPr>
        <dsp:cNvPr id="0" name=""/>
        <dsp:cNvSpPr/>
      </dsp:nvSpPr>
      <dsp:spPr>
        <a:xfrm>
          <a:off x="1910452" y="3070086"/>
          <a:ext cx="1660269" cy="615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zh-CN" altLang="en-US" sz="1800" kern="1200" dirty="0"/>
            <a:t>计算金融学</a:t>
          </a:r>
        </a:p>
      </dsp:txBody>
      <dsp:txXfrm>
        <a:off x="1910452" y="3070086"/>
        <a:ext cx="1660269" cy="615959"/>
      </dsp:txXfrm>
    </dsp:sp>
    <dsp:sp modelId="{317692D2-FAFE-48BB-B4DE-6AED097DD4B3}">
      <dsp:nvSpPr>
        <dsp:cNvPr id="0" name=""/>
        <dsp:cNvSpPr/>
      </dsp:nvSpPr>
      <dsp:spPr>
        <a:xfrm>
          <a:off x="3736818" y="1926160"/>
          <a:ext cx="1660269" cy="1143925"/>
        </a:xfrm>
        <a:prstGeom prst="roundRect">
          <a:avLst/>
        </a:prstGeom>
        <a:blipFill>
          <a:blip xmlns:r="http://schemas.openxmlformats.org/officeDocument/2006/relationships" r:embed="rId7"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B855C-0510-4BA8-93DC-3CF0DF4F3A8E}">
      <dsp:nvSpPr>
        <dsp:cNvPr id="0" name=""/>
        <dsp:cNvSpPr/>
      </dsp:nvSpPr>
      <dsp:spPr>
        <a:xfrm>
          <a:off x="3736818" y="3070086"/>
          <a:ext cx="1660269" cy="615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zh-CN" altLang="en-US" sz="1800" kern="1200" dirty="0"/>
            <a:t>分子生物学</a:t>
          </a:r>
        </a:p>
      </dsp:txBody>
      <dsp:txXfrm>
        <a:off x="3736818" y="3070086"/>
        <a:ext cx="1660269" cy="615959"/>
      </dsp:txXfrm>
    </dsp:sp>
    <dsp:sp modelId="{D8368E94-474A-4B61-B58D-02268E977047}">
      <dsp:nvSpPr>
        <dsp:cNvPr id="0" name=""/>
        <dsp:cNvSpPr/>
      </dsp:nvSpPr>
      <dsp:spPr>
        <a:xfrm>
          <a:off x="5563184" y="1926160"/>
          <a:ext cx="1660269" cy="1143925"/>
        </a:xfrm>
        <a:prstGeom prst="roundRect">
          <a:avLst/>
        </a:prstGeom>
        <a:blipFill>
          <a:blip xmlns:r="http://schemas.openxmlformats.org/officeDocument/2006/relationships" r:embed="rId8"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1DCFC9-D783-4AED-AC9F-2159A1767D1E}">
      <dsp:nvSpPr>
        <dsp:cNvPr id="0" name=""/>
        <dsp:cNvSpPr/>
      </dsp:nvSpPr>
      <dsp:spPr>
        <a:xfrm>
          <a:off x="5563184" y="3070086"/>
          <a:ext cx="1660269" cy="615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zh-CN" altLang="en-US" sz="1800" kern="1200" dirty="0"/>
            <a:t>行星地质学</a:t>
          </a:r>
        </a:p>
      </dsp:txBody>
      <dsp:txXfrm>
        <a:off x="5563184" y="3070086"/>
        <a:ext cx="1660269" cy="615959"/>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C734EAB-9FBF-461F-BF6B-35BBC20C60BA}" type="datetime1">
              <a:rPr lang="zh-CN" altLang="en-US" smtClean="0">
                <a:latin typeface="Microsoft YaHei UI" panose="020B0503020204020204" pitchFamily="34" charset="-122"/>
                <a:ea typeface="Microsoft YaHei UI" panose="020B0503020204020204" pitchFamily="34" charset="-122"/>
              </a:rPr>
              <a:t>2020/12/10</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F9383FC2-185F-4ADF-86B7-D25D3EBE40AA}" type="datetime1">
              <a:rPr lang="zh-CN" altLang="en-US" smtClean="0"/>
              <a:t>2020/12/10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3CFA0038-7055-434C-B6C4-B8C69565C600}" type="slidenum">
              <a:rPr lang="en-US" altLang="zh-CN" smtClean="0"/>
              <a:pPr/>
              <a:t>‹#›</a:t>
            </a:fld>
            <a:endParaRPr lang="zh-CN" alt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包含图像的标题幻灯片">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包含图像的幻灯片分隔线">
    <p:bg>
      <p:bgPr>
        <a:solidFill>
          <a:schemeClr val="accent1"/>
        </a:solidFill>
        <a:effectLst/>
      </p:bgPr>
    </p:bg>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幻灯片分隔线 2">
    <p:bg>
      <p:bgPr>
        <a:solidFill>
          <a:schemeClr val="accent1"/>
        </a:solidFill>
        <a:effectLst/>
      </p:bgPr>
    </p:bg>
    <p:spTree>
      <p:nvGrpSpPr>
        <p:cNvPr id="1" name=""/>
        <p:cNvGrpSpPr/>
        <p:nvPr/>
      </p:nvGrpSpPr>
      <p:grpSpPr>
        <a:xfrm>
          <a:off x="0" y="0"/>
          <a:ext cx="0" cy="0"/>
          <a:chOff x="0" y="0"/>
          <a:chExt cx="0" cy="0"/>
        </a:xfrm>
      </p:grpSpPr>
      <p:sp>
        <p:nvSpPr>
          <p:cNvPr id="6"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2"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13" name="形状 62" title="图案">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自定义布局">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42" name="形状 62" title="图案">
            <a:extLst>
              <a:ext uri="{FF2B5EF4-FFF2-40B4-BE49-F238E27FC236}">
                <a16:creationId xmlns:a16="http://schemas.microsoft.com/office/drawing/2014/main" id="{2683CBB0-468F-4DD2-853B-FBFFA91B662E}"/>
              </a:ext>
            </a:extLst>
          </p:cNvPr>
          <p:cNvSpPr/>
          <p:nvPr userDrawn="1"/>
        </p:nvSpPr>
        <p:spPr>
          <a:xfrm rot="16200000" flipV="1">
            <a:off x="1464874" y="4226449"/>
            <a:ext cx="0" cy="1276492"/>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rtlCol="0" anchor="ctr">
            <a:normAutofit/>
          </a:bodyPr>
          <a:lstStyle>
            <a:lvl1pPr marL="0" indent="0">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 name="长方形 2" title="图案">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形状 62" title="图案">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3"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rtlCol="0" anchor="ctr">
            <a:normAutofit/>
          </a:bodyPr>
          <a:lstStyle>
            <a:lvl1pPr marL="0" indent="0">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 name="长方形 2" title="图案">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形状 62" title="图案">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3"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长方形 2" title="图案"/>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p:nvPr>
        </p:nvSpPr>
        <p:spPr>
          <a:xfrm>
            <a:off x="6295131" y="879710"/>
            <a:ext cx="4801847" cy="755650"/>
          </a:xfrm>
        </p:spPr>
        <p:txBody>
          <a:bodyPr rtlCol="0" anchor="ctr">
            <a:normAutofit/>
          </a:bodyPr>
          <a:lstStyle>
            <a:lvl1pPr marL="0" indent="0">
              <a:buNone/>
              <a:defRPr sz="2400">
                <a:solidFill>
                  <a:schemeClr val="tx2"/>
                </a:solidFill>
                <a:latin typeface="黑体" panose="02010609060101010101" pitchFamily="49" charset="-122"/>
                <a:ea typeface="黑体" panose="02010609060101010101" pitchFamily="49" charset="-122"/>
                <a:cs typeface="Arial" panose="020B0604020202020204" pitchFamily="34" charset="0"/>
              </a:defRPr>
            </a:lvl1pPr>
            <a:lvl2pPr marL="457200" indent="0">
              <a:buNone/>
              <a:defRPr/>
            </a:lvl2pPr>
          </a:lstStyle>
          <a:p>
            <a:pPr lvl="0" rtl="0"/>
            <a:endParaRPr lang="zh-CN" altLang="en-US" noProof="0" dirty="0"/>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p:nvPr>
        </p:nvSpPr>
        <p:spPr>
          <a:xfrm>
            <a:off x="6295131" y="1956155"/>
            <a:ext cx="4801847" cy="755650"/>
          </a:xfrm>
        </p:spPr>
        <p:txBody>
          <a:bodyPr vert="horz" lIns="91440" tIns="45720" rIns="91440" bIns="45720" rtlCol="0" anchor="ctr">
            <a:normAutofit/>
          </a:bodyPr>
          <a:lstStyle>
            <a:lvl1pPr marL="0" indent="0">
              <a:buNone/>
              <a:defRPr lang="zh-CN" altLang="en-US" sz="2400" noProof="0" dirty="0">
                <a:latin typeface="黑体" panose="02010609060101010101" pitchFamily="49" charset="-122"/>
                <a:ea typeface="黑体" panose="02010609060101010101" pitchFamily="49" charset="-122"/>
              </a:defRPr>
            </a:lvl1pPr>
          </a:lstStyle>
          <a:p>
            <a:pPr marL="228600" lvl="0" indent="-228600"/>
            <a:endParaRPr lang="zh-CN" altLang="en-US" noProof="0" dirty="0"/>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p:nvPr>
        </p:nvSpPr>
        <p:spPr>
          <a:xfrm>
            <a:off x="6295131" y="3032600"/>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p:nvPr>
        </p:nvSpPr>
        <p:spPr>
          <a:xfrm>
            <a:off x="6295131" y="4109045"/>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p:nvPr>
        </p:nvSpPr>
        <p:spPr>
          <a:xfrm>
            <a:off x="6295131" y="5185490"/>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7" name="文本占位符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1</a:t>
            </a:r>
          </a:p>
        </p:txBody>
      </p:sp>
      <p:sp>
        <p:nvSpPr>
          <p:cNvPr id="38" name="文本占位符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2</a:t>
            </a:r>
          </a:p>
        </p:txBody>
      </p:sp>
      <p:sp>
        <p:nvSpPr>
          <p:cNvPr id="39" name="文本占位符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3</a:t>
            </a:r>
          </a:p>
        </p:txBody>
      </p:sp>
      <p:sp>
        <p:nvSpPr>
          <p:cNvPr id="40" name="文本占位符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4</a:t>
            </a:r>
          </a:p>
        </p:txBody>
      </p:sp>
      <p:sp>
        <p:nvSpPr>
          <p:cNvPr id="41" name="文本占位符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5</a:t>
            </a:r>
          </a:p>
        </p:txBody>
      </p:sp>
      <p:sp>
        <p:nvSpPr>
          <p:cNvPr id="15"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rtlCol="0" anchor="b"/>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rtlCol="0">
            <a:noAutofit/>
          </a:bodyPr>
          <a:lstStyle>
            <a:lvl1pPr marL="0" indent="0" algn="l">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rtlCol="0" anchor="b">
            <a:normAutofit/>
          </a:bodyPr>
          <a:lstStyle>
            <a:lvl1pPr marL="0" indent="0" algn="l">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6" name="形状 62" title="图案">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9" name="图片占位符 5" title="图案">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rtlCol="0" anchor="b">
            <a:normAutofit/>
          </a:bodyPr>
          <a:lstStyle>
            <a:lvl1pPr algn="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dirty="0"/>
              <a:t>单击此处添加标题</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rtlCol="0">
            <a:normAutofit/>
          </a:bodyPr>
          <a:lstStyle>
            <a:lvl1pPr>
              <a:defRPr sz="1400">
                <a:latin typeface="Microsoft YaHei Light" panose="020B0502040204020203" pitchFamily="34" charset="-122"/>
                <a:ea typeface="Microsoft YaHei Light" panose="020B0502040204020203" pitchFamily="34" charset="-122"/>
              </a:defRPr>
            </a:lvl1pPr>
            <a:lvl2pPr>
              <a:defRPr sz="1200">
                <a:latin typeface="Microsoft YaHei Light" panose="020B0502040204020203" pitchFamily="34" charset="-122"/>
                <a:ea typeface="Microsoft YaHei Light" panose="020B0502040204020203" pitchFamily="34" charset="-122"/>
              </a:defRPr>
            </a:lvl2pPr>
            <a:lvl3pPr>
              <a:defRPr sz="1100">
                <a:latin typeface="Microsoft YaHei Light" panose="020B0502040204020203" pitchFamily="34" charset="-122"/>
                <a:ea typeface="Microsoft YaHei Light" panose="020B0502040204020203" pitchFamily="34" charset="-122"/>
              </a:defRPr>
            </a:lvl3pPr>
            <a:lvl4pPr>
              <a:defRPr sz="1050">
                <a:latin typeface="Microsoft YaHei Light" panose="020B0502040204020203" pitchFamily="34" charset="-122"/>
                <a:ea typeface="Microsoft YaHei Light" panose="020B0502040204020203" pitchFamily="34" charset="-122"/>
              </a:defRPr>
            </a:lvl4pPr>
            <a:lvl5pPr>
              <a:defRPr sz="1050">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1" name="形状 62" title="图案">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自定义布局">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3"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dirty="0"/>
              <a:t>单击此处添加标题</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rtlCol="0">
            <a:normAutofit/>
          </a:bodyPr>
          <a:lstStyle>
            <a:lvl1pPr>
              <a:defRPr sz="1400">
                <a:latin typeface="Microsoft YaHei Light" panose="020B0502040204020203" pitchFamily="34" charset="-122"/>
                <a:ea typeface="Microsoft YaHei Light" panose="020B0502040204020203" pitchFamily="34" charset="-122"/>
              </a:defRPr>
            </a:lvl1pPr>
            <a:lvl2pPr>
              <a:defRPr sz="1200">
                <a:latin typeface="Microsoft YaHei Light" panose="020B0502040204020203" pitchFamily="34" charset="-122"/>
                <a:ea typeface="Microsoft YaHei Light" panose="020B0502040204020203" pitchFamily="34" charset="-122"/>
              </a:defRPr>
            </a:lvl2pPr>
            <a:lvl3pPr>
              <a:defRPr sz="1100">
                <a:latin typeface="Microsoft YaHei Light" panose="020B0502040204020203" pitchFamily="34" charset="-122"/>
                <a:ea typeface="Microsoft YaHei Light" panose="020B0502040204020203" pitchFamily="34" charset="-122"/>
              </a:defRPr>
            </a:lvl3pPr>
            <a:lvl4pPr>
              <a:defRPr sz="1050">
                <a:latin typeface="Microsoft YaHei Light" panose="020B0502040204020203" pitchFamily="34" charset="-122"/>
                <a:ea typeface="Microsoft YaHei Light" panose="020B0502040204020203" pitchFamily="34" charset="-122"/>
              </a:defRPr>
            </a:lvl4pPr>
            <a:lvl5pPr>
              <a:defRPr sz="1050">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rtlCol="0">
            <a:normAutofit/>
          </a:bodyPr>
          <a:lstStyle>
            <a:lvl1pPr>
              <a:defRPr sz="2800">
                <a:solidFill>
                  <a:schemeClr val="bg1"/>
                </a:solidFill>
                <a:latin typeface="Microsoft YaHei Light" panose="020B0502040204020203" pitchFamily="34" charset="-122"/>
                <a:ea typeface="Microsoft YaHei Light" panose="020B0502040204020203" pitchFamily="34" charset="-122"/>
              </a:defRPr>
            </a:lvl1pPr>
            <a:lvl2pPr>
              <a:defRPr sz="2400">
                <a:solidFill>
                  <a:schemeClr val="bg1"/>
                </a:solidFill>
                <a:latin typeface="Microsoft YaHei Light" panose="020B0502040204020203" pitchFamily="34" charset="-122"/>
                <a:ea typeface="Microsoft YaHei Light" panose="020B0502040204020203" pitchFamily="34" charset="-122"/>
              </a:defRPr>
            </a:lvl2pPr>
            <a:lvl3pPr>
              <a:defRPr sz="2000">
                <a:solidFill>
                  <a:schemeClr val="bg1"/>
                </a:solidFill>
                <a:latin typeface="Microsoft YaHei Light" panose="020B0502040204020203" pitchFamily="34" charset="-122"/>
                <a:ea typeface="Microsoft YaHei Light" panose="020B0502040204020203" pitchFamily="34" charset="-122"/>
              </a:defRPr>
            </a:lvl3pPr>
            <a:lvl4pPr>
              <a:defRPr sz="1800">
                <a:solidFill>
                  <a:schemeClr val="bg1"/>
                </a:solidFill>
                <a:latin typeface="Microsoft YaHei Light" panose="020B0502040204020203" pitchFamily="34" charset="-122"/>
                <a:ea typeface="Microsoft YaHei Light" panose="020B0502040204020203" pitchFamily="34" charset="-122"/>
              </a:defRPr>
            </a:lvl4pPr>
            <a:lvl5pPr>
              <a:defRPr sz="180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自定义布局">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长方形 10" title="图案"/>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rtlCol="0" anchor="t">
            <a:normAutofit/>
          </a:bodyPr>
          <a:lstStyle>
            <a:lvl1pPr algn="l">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2" name="图片占位符 4" title="图案">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包含图像的标题幻灯片">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谢谢！</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en-US" altLang="zh-CN" noProof="0" dirty="0"/>
              <a:t>WWW.WEBSITENAME.COM</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自定义布局​​">
    <p:spTree>
      <p:nvGrpSpPr>
        <p:cNvPr id="1" name=""/>
        <p:cNvGrpSpPr/>
        <p:nvPr/>
      </p:nvGrpSpPr>
      <p:grpSpPr>
        <a:xfrm>
          <a:off x="0" y="0"/>
          <a:ext cx="0" cy="0"/>
          <a:chOff x="0" y="0"/>
          <a:chExt cx="0" cy="0"/>
        </a:xfrm>
      </p:grpSpPr>
      <p:sp>
        <p:nvSpPr>
          <p:cNvPr id="12" name="长方形 11" title="图案">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长方形 2" title="图案">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1" name="标题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rtlCol="0" anchor="t">
            <a:normAutofit/>
          </a:bodyPr>
          <a:lstStyle>
            <a:lvl1pPr algn="l">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自定义布局">
    <p:spTree>
      <p:nvGrpSpPr>
        <p:cNvPr id="1" name=""/>
        <p:cNvGrpSpPr/>
        <p:nvPr/>
      </p:nvGrpSpPr>
      <p:grpSpPr>
        <a:xfrm>
          <a:off x="0" y="0"/>
          <a:ext cx="0" cy="0"/>
          <a:chOff x="0" y="0"/>
          <a:chExt cx="0" cy="0"/>
        </a:xfrm>
      </p:grpSpPr>
      <p:sp>
        <p:nvSpPr>
          <p:cNvPr id="6" name="图片占位符 5" title="图案">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rtlCol="0" anchor="ctr">
            <a:normAutofit/>
          </a:bodyPr>
          <a:lstStyle>
            <a:lvl1pPr algn="l">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自定义布局">
    <p:spTree>
      <p:nvGrpSpPr>
        <p:cNvPr id="1" name=""/>
        <p:cNvGrpSpPr/>
        <p:nvPr/>
      </p:nvGrpSpPr>
      <p:grpSpPr>
        <a:xfrm>
          <a:off x="0" y="0"/>
          <a:ext cx="0" cy="0"/>
          <a:chOff x="0" y="0"/>
          <a:chExt cx="0" cy="0"/>
        </a:xfrm>
      </p:grpSpPr>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title="图案">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自定义布局">
    <p:spTree>
      <p:nvGrpSpPr>
        <p:cNvPr id="1" name=""/>
        <p:cNvGrpSpPr/>
        <p:nvPr/>
      </p:nvGrpSpPr>
      <p:grpSpPr>
        <a:xfrm>
          <a:off x="0" y="0"/>
          <a:ext cx="0" cy="0"/>
          <a:chOff x="0" y="0"/>
          <a:chExt cx="0" cy="0"/>
        </a:xfrm>
      </p:grpSpPr>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title="图案">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rtlCol="0" anchor="b">
            <a:noAutofit/>
          </a:bodyPr>
          <a:lstStyle>
            <a:lvl1pPr marL="0" indent="0">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6" name="文本占位符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rtlCol="0" anchor="b">
            <a:noAutofit/>
          </a:bodyPr>
          <a:lstStyle>
            <a:lvl1pPr marL="0" indent="0">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10" name="形状 62" title="图案">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自定义布局">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title="图案">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dirty="0"/>
              <a:t>单击 </a:t>
            </a:r>
            <a:br>
              <a:rPr lang="zh-CN" altLang="en-US" noProof="0" dirty="0"/>
            </a:br>
            <a:r>
              <a:rPr lang="zh-CN" altLang="en-US" noProof="0" dirty="0"/>
              <a:t>添加标题</a:t>
            </a:r>
          </a:p>
        </p:txBody>
      </p:sp>
      <p:sp>
        <p:nvSpPr>
          <p:cNvPr id="9" name="形状 62" title="图案">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自定义布局">
    <p:spTree>
      <p:nvGrpSpPr>
        <p:cNvPr id="1" name=""/>
        <p:cNvGrpSpPr/>
        <p:nvPr/>
      </p:nvGrpSpPr>
      <p:grpSpPr>
        <a:xfrm>
          <a:off x="0" y="0"/>
          <a:ext cx="0" cy="0"/>
          <a:chOff x="0" y="0"/>
          <a:chExt cx="0" cy="0"/>
        </a:xfrm>
      </p:grpSpPr>
      <p:sp>
        <p:nvSpPr>
          <p:cNvPr id="7" name="文本占位符 6" title="图案">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a:latin typeface="+mj-lt"/>
              </a:defRPr>
            </a:lvl1pPr>
          </a:lstStyle>
          <a:p>
            <a:pPr rtl="0"/>
            <a:r>
              <a:rPr lang="zh-CN" altLang="en-US" noProof="0" dirty="0"/>
              <a:t>单击此处添加标题</a:t>
            </a: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自定义布局">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rtlCol="0">
            <a:noAutofit/>
          </a:bodyPr>
          <a:lstStyle>
            <a:lvl1pPr marL="0" indent="0" algn="ctr">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rtlCol="0" anchor="b"/>
          <a:lstStyle>
            <a:lvl1pPr algn="ctr">
              <a:defRPr>
                <a:latin typeface="+mj-lt"/>
              </a:defRPr>
            </a:lvl1pPr>
          </a:lstStyle>
          <a:p>
            <a:pPr rtl="0"/>
            <a:r>
              <a:rPr lang="zh-CN" altLang="en-US" noProof="0" dirty="0"/>
              <a:t>单击此处添加标题</a:t>
            </a: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自定义布局">
    <p:spTree>
      <p:nvGrpSpPr>
        <p:cNvPr id="1" name=""/>
        <p:cNvGrpSpPr/>
        <p:nvPr/>
      </p:nvGrpSpPr>
      <p:grpSpPr>
        <a:xfrm>
          <a:off x="0" y="0"/>
          <a:ext cx="0" cy="0"/>
          <a:chOff x="0" y="0"/>
          <a:chExt cx="0" cy="0"/>
        </a:xfrm>
      </p:grpSpPr>
      <p:sp>
        <p:nvSpPr>
          <p:cNvPr id="3" name="长方形 2" title="图案">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zh-CN" altLang="en-US" sz="1400" b="0" i="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 </a:t>
            </a:r>
            <a:br>
              <a:rPr lang="zh-CN" altLang="en-US" noProof="0" dirty="0"/>
            </a:br>
            <a:r>
              <a:rPr lang="zh-CN" altLang="en-US" noProof="0" dirty="0"/>
              <a:t>添加标题</a:t>
            </a:r>
          </a:p>
        </p:txBody>
      </p:sp>
      <p:sp>
        <p:nvSpPr>
          <p:cNvPr id="8" name="文本占位符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rtlCol="0" anchor="t">
            <a:normAutofit/>
          </a:bodyPr>
          <a:lstStyle>
            <a:lvl1pPr marL="0" indent="0">
              <a:buNone/>
              <a:defRPr sz="1600" b="1">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rtlCol="0">
            <a:normAutofit/>
          </a:bodyPr>
          <a:lstStyle>
            <a:lvl1pPr marL="0" indent="0">
              <a:lnSpc>
                <a:spcPct val="100000"/>
              </a:lnSpc>
              <a:buNone/>
              <a:defRPr sz="1400">
                <a:solidFill>
                  <a:schemeClr val="tx1"/>
                </a:solidFill>
                <a:latin typeface="Microsoft YaHei Light" panose="020B0502040204020203" pitchFamily="34" charset="-122"/>
                <a:ea typeface="Microsoft YaHei Light" panose="020B0502040204020203" pitchFamily="34" charset="-122"/>
              </a:defRPr>
            </a:lvl1pPr>
            <a:lvl2pPr marL="457200" indent="0">
              <a:buNone/>
              <a:defRPr sz="1200"/>
            </a:lvl2pPr>
            <a:lvl3pPr marL="914400" indent="0">
              <a:buNone/>
              <a:defRPr sz="1100"/>
            </a:lvl3pPr>
            <a:lvl4pPr>
              <a:defRPr sz="1050"/>
            </a:lvl4pPr>
            <a:lvl5pPr>
              <a:defRPr sz="1050"/>
            </a:lvl5pPr>
          </a:lstStyle>
          <a:p>
            <a:pPr lvl="0" rtl="0"/>
            <a:r>
              <a:rPr lang="zh-CN" altLang="en-US" noProof="0"/>
              <a:t>单击此处编辑母版文本样式</a:t>
            </a:r>
          </a:p>
        </p:txBody>
      </p:sp>
      <p:sp>
        <p:nvSpPr>
          <p:cNvPr id="10" name="文本占位符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rtlCol="0">
            <a:normAutofit/>
          </a:bodyPr>
          <a:lstStyle>
            <a:lvl1pPr marL="0" indent="0">
              <a:lnSpc>
                <a:spcPct val="100000"/>
              </a:lnSpc>
              <a:buNone/>
              <a:defRPr sz="2000">
                <a:solidFill>
                  <a:schemeClr val="tx1"/>
                </a:solidFill>
                <a:latin typeface="Microsoft YaHei Light" panose="020B0502040204020203" pitchFamily="34" charset="-122"/>
                <a:ea typeface="Microsoft YaHei Light" panose="020B0502040204020203" pitchFamily="34" charset="-122"/>
              </a:defRPr>
            </a:lvl1pPr>
            <a:lvl2pPr marL="457200" indent="0">
              <a:buNone/>
              <a:defRPr sz="1200"/>
            </a:lvl2pPr>
            <a:lvl3pPr marL="914400" indent="0">
              <a:buNone/>
              <a:defRPr sz="1100"/>
            </a:lvl3pPr>
            <a:lvl4pPr>
              <a:defRPr sz="1050"/>
            </a:lvl4pPr>
            <a:lvl5pPr>
              <a:defRPr sz="1050"/>
            </a:lvl5pPr>
          </a:lstStyle>
          <a:p>
            <a:pPr lvl="0" rtl="0"/>
            <a:r>
              <a:rPr lang="zh-CN" altLang="en-US" noProof="0"/>
              <a:t>单击此处编辑母版文本样式</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rtlCol="0">
            <a:normAutofit/>
          </a:bodyPr>
          <a:lstStyle>
            <a:lvl1pPr algn="ctr">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单击以编辑 </a:t>
            </a:r>
            <a:br>
              <a:rPr lang="zh-CN" altLang="en-US" noProof="0" dirty="0"/>
            </a:br>
            <a:r>
              <a:rPr lang="zh-CN" altLang="en-US" noProof="0" dirty="0"/>
              <a:t>母版标题样式</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包含图像的标题幻灯片">
    <p:bg>
      <p:bgPr>
        <a:solidFill>
          <a:schemeClr val="accent1"/>
        </a:solidFill>
        <a:effectLst/>
      </p:bgPr>
    </p:bg>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9" name="长方形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长方形 7" title="图案"/>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rtlCol="0" anchor="b">
            <a:noAutofit/>
          </a:bodyPr>
          <a:lstStyle>
            <a:lvl1pPr algn="l">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0" name="文本占位符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rtlCol="0">
            <a:normAutofit/>
          </a:bodyPr>
          <a:lstStyle>
            <a:lvl1pPr marL="0" indent="0" algn="l">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11" name="形状 62" title="图案">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自定义布局">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40240C2-616C-4E41-9EF7-BC952073889A}"/>
              </a:ext>
            </a:extLst>
          </p:cNvPr>
          <p:cNvSpPr>
            <a:spLocks noGrp="1"/>
          </p:cNvSpPr>
          <p:nvPr>
            <p:ph sz="quarter" idx="15"/>
          </p:nvPr>
        </p:nvSpPr>
        <p:spPr>
          <a:xfrm>
            <a:off x="609600" y="812800"/>
            <a:ext cx="10833100" cy="5633382"/>
          </a:xfrm>
        </p:spPr>
        <p:txBody>
          <a:bodyPr>
            <a:normAutofit/>
          </a:bodyPr>
          <a:lstStyle>
            <a:lvl1pPr>
              <a:lnSpc>
                <a:spcPct val="120000"/>
              </a:lnSpc>
              <a:defRPr sz="3200" baseline="0">
                <a:latin typeface="Calibri" panose="020F0502020204030204" pitchFamily="34" charset="0"/>
                <a:ea typeface="黑体" panose="02010609060101010101" pitchFamily="49" charset="-122"/>
              </a:defRPr>
            </a:lvl1pPr>
            <a:lvl2pPr>
              <a:lnSpc>
                <a:spcPct val="120000"/>
              </a:lnSpc>
              <a:defRPr sz="2800" baseline="0">
                <a:latin typeface="Calibri" panose="020F0502020204030204" pitchFamily="34" charset="0"/>
                <a:ea typeface="黑体" panose="02010609060101010101" pitchFamily="49" charset="-122"/>
              </a:defRPr>
            </a:lvl2pPr>
            <a:lvl3pPr>
              <a:lnSpc>
                <a:spcPct val="120000"/>
              </a:lnSpc>
              <a:defRPr sz="2400" baseline="0">
                <a:latin typeface="Calibri" panose="020F0502020204030204" pitchFamily="34" charset="0"/>
                <a:ea typeface="黑体" panose="02010609060101010101" pitchFamily="49" charset="-122"/>
              </a:defRPr>
            </a:lvl3pPr>
            <a:lvl4pPr>
              <a:lnSpc>
                <a:spcPct val="120000"/>
              </a:lnSpc>
              <a:defRPr sz="2000" baseline="0">
                <a:latin typeface="Calibri" panose="020F0502020204030204" pitchFamily="34" charset="0"/>
                <a:ea typeface="黑体" panose="02010609060101010101" pitchFamily="49" charset="-122"/>
              </a:defRPr>
            </a:lvl4pPr>
            <a:lvl5pPr>
              <a:lnSpc>
                <a:spcPct val="120000"/>
              </a:lnSpc>
              <a:defRPr sz="2000" baseline="0">
                <a:latin typeface="Calibri" panose="020F0502020204030204" pitchFamily="34" charset="0"/>
                <a:ea typeface="黑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7556502" y="5664200"/>
            <a:ext cx="4635497" cy="781984"/>
          </a:xfrm>
          <a:solidFill>
            <a:schemeClr val="accent1"/>
          </a:solidFill>
        </p:spPr>
        <p:txBody>
          <a:bodyPr lIns="274320" tIns="182880" rIns="182880" bIns="182880" rtlCol="0" anchor="ctr">
            <a:noAutofit/>
          </a:bodyPr>
          <a:lstStyle>
            <a:lvl1pPr marL="0" indent="0" algn="l" defTabSz="914400" rtl="0" eaLnBrk="1" latinLnBrk="0" hangingPunct="1">
              <a:lnSpc>
                <a:spcPct val="90000"/>
              </a:lnSpc>
              <a:spcBef>
                <a:spcPct val="0"/>
              </a:spcBef>
              <a:buNone/>
              <a:defRPr lang="en-US" sz="28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dirty="0"/>
              <a:t>单击此处编辑母版文本样式</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556500" y="5664201"/>
            <a:ext cx="2" cy="781983"/>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0" name="长方形 10">
            <a:extLst>
              <a:ext uri="{FF2B5EF4-FFF2-40B4-BE49-F238E27FC236}">
                <a16:creationId xmlns:a16="http://schemas.microsoft.com/office/drawing/2014/main" id="{D00C0329-6DEA-4948-9963-7B8E469F200F}"/>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任意多边形：形状 8">
            <a:extLst>
              <a:ext uri="{FF2B5EF4-FFF2-40B4-BE49-F238E27FC236}">
                <a16:creationId xmlns:a16="http://schemas.microsoft.com/office/drawing/2014/main" id="{1ACF7E13-A395-4D21-8649-FBCE3371DDD6}"/>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7" name="文本占位符 6">
            <a:extLst>
              <a:ext uri="{FF2B5EF4-FFF2-40B4-BE49-F238E27FC236}">
                <a16:creationId xmlns:a16="http://schemas.microsoft.com/office/drawing/2014/main" id="{35E8ECA8-5C33-4116-ADDB-E47F9F73EA29}"/>
              </a:ext>
            </a:extLst>
          </p:cNvPr>
          <p:cNvSpPr>
            <a:spLocks noGrp="1"/>
          </p:cNvSpPr>
          <p:nvPr>
            <p:ph type="body" sz="quarter" idx="16"/>
          </p:nvPr>
        </p:nvSpPr>
        <p:spPr>
          <a:xfrm>
            <a:off x="571500" y="67864"/>
            <a:ext cx="6362700" cy="343954"/>
          </a:xfrm>
        </p:spPr>
        <p:txBody>
          <a:bodyPr>
            <a:normAutofit/>
          </a:bodyPr>
          <a:lstStyle>
            <a:lvl1pPr marL="0" indent="0">
              <a:buNone/>
              <a:defRPr sz="1800" b="1" baseline="0">
                <a:solidFill>
                  <a:schemeClr val="bg1"/>
                </a:solidFill>
                <a:latin typeface="Calibri" panose="020F0502020204030204" pitchFamily="34" charset="0"/>
                <a:ea typeface="微软雅黑" panose="020B0503020204020204" pitchFamily="34" charset="-122"/>
              </a:defRPr>
            </a:lvl1pPr>
            <a:lvl2pPr marL="457200" indent="0">
              <a:buNone/>
              <a:defRPr baseline="0">
                <a:solidFill>
                  <a:schemeClr val="bg1"/>
                </a:solidFill>
                <a:latin typeface="Calibri" panose="020F0502020204030204" pitchFamily="34" charset="0"/>
                <a:ea typeface="微软雅黑" panose="020B0503020204020204" pitchFamily="34" charset="-122"/>
              </a:defRPr>
            </a:lvl2pPr>
            <a:lvl3pPr marL="914400" indent="0">
              <a:buNone/>
              <a:defRPr baseline="0">
                <a:solidFill>
                  <a:schemeClr val="bg1"/>
                </a:solidFill>
                <a:latin typeface="Calibri" panose="020F0502020204030204" pitchFamily="34" charset="0"/>
                <a:ea typeface="微软雅黑" panose="020B0503020204020204" pitchFamily="34" charset="-122"/>
              </a:defRPr>
            </a:lvl3pPr>
            <a:lvl4pPr marL="1371600" indent="0">
              <a:buNone/>
              <a:defRPr baseline="0">
                <a:solidFill>
                  <a:schemeClr val="bg1"/>
                </a:solidFill>
                <a:latin typeface="Calibri" panose="020F0502020204030204" pitchFamily="34" charset="0"/>
                <a:ea typeface="微软雅黑" panose="020B0503020204020204" pitchFamily="34" charset="-122"/>
              </a:defRPr>
            </a:lvl4pPr>
            <a:lvl5pPr marL="1828800" indent="0">
              <a:buNone/>
              <a:defRPr baseline="0">
                <a:solidFill>
                  <a:schemeClr val="bg1"/>
                </a:solidFill>
                <a:latin typeface="Calibri" panose="020F0502020204030204" pitchFamily="34" charset="0"/>
                <a:ea typeface="微软雅黑" panose="020B0503020204020204" pitchFamily="34" charset="-122"/>
              </a:defRPr>
            </a:lvl5pPr>
          </a:lstStyle>
          <a:p>
            <a:pPr lvl="0"/>
            <a:r>
              <a:rPr lang="zh-CN" altLang="en-US" dirty="0"/>
              <a:t>单击此处编辑母版文本样式</a:t>
            </a:r>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_自定义布局">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40240C2-616C-4E41-9EF7-BC952073889A}"/>
              </a:ext>
            </a:extLst>
          </p:cNvPr>
          <p:cNvSpPr>
            <a:spLocks noGrp="1"/>
          </p:cNvSpPr>
          <p:nvPr>
            <p:ph sz="quarter" idx="15"/>
          </p:nvPr>
        </p:nvSpPr>
        <p:spPr>
          <a:xfrm>
            <a:off x="609600" y="812800"/>
            <a:ext cx="10833100" cy="5633382"/>
          </a:xfrm>
        </p:spPr>
        <p:txBody>
          <a:bodyPr>
            <a:normAutofit/>
          </a:bodyPr>
          <a:lstStyle>
            <a:lvl1pPr>
              <a:lnSpc>
                <a:spcPct val="120000"/>
              </a:lnSpc>
              <a:defRPr sz="3200" baseline="0">
                <a:latin typeface="Calibri" panose="020F0502020204030204" pitchFamily="34" charset="0"/>
                <a:ea typeface="黑体" panose="02010609060101010101" pitchFamily="49" charset="-122"/>
              </a:defRPr>
            </a:lvl1pPr>
            <a:lvl2pPr>
              <a:lnSpc>
                <a:spcPct val="120000"/>
              </a:lnSpc>
              <a:defRPr sz="2800" baseline="0">
                <a:latin typeface="Calibri" panose="020F0502020204030204" pitchFamily="34" charset="0"/>
                <a:ea typeface="黑体" panose="02010609060101010101" pitchFamily="49" charset="-122"/>
              </a:defRPr>
            </a:lvl2pPr>
            <a:lvl3pPr>
              <a:lnSpc>
                <a:spcPct val="120000"/>
              </a:lnSpc>
              <a:defRPr sz="2400" baseline="0">
                <a:latin typeface="Calibri" panose="020F0502020204030204" pitchFamily="34" charset="0"/>
                <a:ea typeface="黑体" panose="02010609060101010101" pitchFamily="49" charset="-122"/>
              </a:defRPr>
            </a:lvl3pPr>
            <a:lvl4pPr>
              <a:lnSpc>
                <a:spcPct val="120000"/>
              </a:lnSpc>
              <a:defRPr sz="2000" baseline="0">
                <a:latin typeface="Calibri" panose="020F0502020204030204" pitchFamily="34" charset="0"/>
                <a:ea typeface="黑体" panose="02010609060101010101" pitchFamily="49" charset="-122"/>
              </a:defRPr>
            </a:lvl4pPr>
            <a:lvl5pPr>
              <a:lnSpc>
                <a:spcPct val="120000"/>
              </a:lnSpc>
              <a:defRPr sz="2000" baseline="0">
                <a:latin typeface="Calibri" panose="020F0502020204030204" pitchFamily="34" charset="0"/>
                <a:ea typeface="黑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7556502" y="5664200"/>
            <a:ext cx="4635497" cy="781984"/>
          </a:xfrm>
          <a:solidFill>
            <a:schemeClr val="accent1"/>
          </a:solidFill>
        </p:spPr>
        <p:txBody>
          <a:bodyPr lIns="274320" tIns="182880" rIns="182880" bIns="182880" rtlCol="0" anchor="ctr">
            <a:noAutofit/>
          </a:bodyPr>
          <a:lstStyle>
            <a:lvl1pPr marL="0" indent="0" algn="l" defTabSz="914400" rtl="0" eaLnBrk="1" latinLnBrk="0" hangingPunct="1">
              <a:lnSpc>
                <a:spcPct val="90000"/>
              </a:lnSpc>
              <a:spcBef>
                <a:spcPct val="0"/>
              </a:spcBef>
              <a:buNone/>
              <a:defRPr lang="en-US" sz="28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dirty="0"/>
              <a:t>单击此处编辑母版文本样式</a:t>
            </a:r>
          </a:p>
        </p:txBody>
      </p:sp>
      <p:sp>
        <p:nvSpPr>
          <p:cNvPr id="10" name="长方形 10">
            <a:extLst>
              <a:ext uri="{FF2B5EF4-FFF2-40B4-BE49-F238E27FC236}">
                <a16:creationId xmlns:a16="http://schemas.microsoft.com/office/drawing/2014/main" id="{D00C0329-6DEA-4948-9963-7B8E469F200F}"/>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任意多边形：形状 8">
            <a:extLst>
              <a:ext uri="{FF2B5EF4-FFF2-40B4-BE49-F238E27FC236}">
                <a16:creationId xmlns:a16="http://schemas.microsoft.com/office/drawing/2014/main" id="{1ACF7E13-A395-4D21-8649-FBCE3371DDD6}"/>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7" name="文本占位符 6">
            <a:extLst>
              <a:ext uri="{FF2B5EF4-FFF2-40B4-BE49-F238E27FC236}">
                <a16:creationId xmlns:a16="http://schemas.microsoft.com/office/drawing/2014/main" id="{35E8ECA8-5C33-4116-ADDB-E47F9F73EA29}"/>
              </a:ext>
            </a:extLst>
          </p:cNvPr>
          <p:cNvSpPr>
            <a:spLocks noGrp="1"/>
          </p:cNvSpPr>
          <p:nvPr>
            <p:ph type="body" sz="quarter" idx="16"/>
          </p:nvPr>
        </p:nvSpPr>
        <p:spPr>
          <a:xfrm>
            <a:off x="571500" y="67864"/>
            <a:ext cx="6362700" cy="343954"/>
          </a:xfrm>
        </p:spPr>
        <p:txBody>
          <a:bodyPr>
            <a:normAutofit/>
          </a:bodyPr>
          <a:lstStyle>
            <a:lvl1pPr marL="0" indent="0">
              <a:buNone/>
              <a:defRPr sz="1800" b="1" baseline="0">
                <a:solidFill>
                  <a:schemeClr val="bg1"/>
                </a:solidFill>
                <a:latin typeface="Calibri" panose="020F0502020204030204" pitchFamily="34" charset="0"/>
                <a:ea typeface="微软雅黑" panose="020B0503020204020204" pitchFamily="34" charset="-122"/>
              </a:defRPr>
            </a:lvl1pPr>
            <a:lvl2pPr marL="457200" indent="0">
              <a:buNone/>
              <a:defRPr baseline="0">
                <a:solidFill>
                  <a:schemeClr val="bg1"/>
                </a:solidFill>
                <a:latin typeface="Calibri" panose="020F0502020204030204" pitchFamily="34" charset="0"/>
                <a:ea typeface="微软雅黑" panose="020B0503020204020204" pitchFamily="34" charset="-122"/>
              </a:defRPr>
            </a:lvl2pPr>
            <a:lvl3pPr marL="914400" indent="0">
              <a:buNone/>
              <a:defRPr baseline="0">
                <a:solidFill>
                  <a:schemeClr val="bg1"/>
                </a:solidFill>
                <a:latin typeface="Calibri" panose="020F0502020204030204" pitchFamily="34" charset="0"/>
                <a:ea typeface="微软雅黑" panose="020B0503020204020204" pitchFamily="34" charset="-122"/>
              </a:defRPr>
            </a:lvl3pPr>
            <a:lvl4pPr marL="1371600" indent="0">
              <a:buNone/>
              <a:defRPr baseline="0">
                <a:solidFill>
                  <a:schemeClr val="bg1"/>
                </a:solidFill>
                <a:latin typeface="Calibri" panose="020F0502020204030204" pitchFamily="34" charset="0"/>
                <a:ea typeface="微软雅黑" panose="020B0503020204020204" pitchFamily="34" charset="-122"/>
              </a:defRPr>
            </a:lvl4pPr>
            <a:lvl5pPr marL="1828800" indent="0">
              <a:buNone/>
              <a:defRPr baseline="0">
                <a:solidFill>
                  <a:schemeClr val="bg1"/>
                </a:solidFill>
                <a:latin typeface="Calibri" panose="020F0502020204030204" pitchFamily="34" charset="0"/>
                <a:ea typeface="微软雅黑" panose="020B0503020204020204" pitchFamily="34" charset="-122"/>
              </a:defRPr>
            </a:lvl5pPr>
          </a:lstStyle>
          <a:p>
            <a:pPr lvl="0"/>
            <a:r>
              <a:rPr lang="zh-CN" altLang="en-US" dirty="0"/>
              <a:t>单击此处编辑母版文本样式</a:t>
            </a:r>
          </a:p>
        </p:txBody>
      </p:sp>
    </p:spTree>
    <p:extLst>
      <p:ext uri="{BB962C8B-B14F-4D97-AF65-F5344CB8AC3E}">
        <p14:creationId xmlns:p14="http://schemas.microsoft.com/office/powerpoint/2010/main" val="37472040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9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a:t>单击此处编辑母版文本样式</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559417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0_自定义布局">
    <p:bg>
      <p:bgPr>
        <a:solidFill>
          <a:schemeClr val="accent1"/>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标题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661472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0_自定义布局">
    <p:bg>
      <p:bgPr>
        <a:solidFill>
          <a:schemeClr val="accent1"/>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1259541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3_自定义布局">
    <p:bg>
      <p:bgPr>
        <a:solidFill>
          <a:schemeClr val="accent2"/>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标题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40843891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4_自定义布局">
    <p:bg>
      <p:bgPr>
        <a:solidFill>
          <a:schemeClr val="accent2"/>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382582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27136611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5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title="图案"/>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2001797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谢谢">
    <p:spTree>
      <p:nvGrpSpPr>
        <p:cNvPr id="1" name=""/>
        <p:cNvGrpSpPr/>
        <p:nvPr/>
      </p:nvGrpSpPr>
      <p:grpSpPr>
        <a:xfrm>
          <a:off x="0" y="0"/>
          <a:ext cx="0" cy="0"/>
          <a:chOff x="0" y="0"/>
          <a:chExt cx="0" cy="0"/>
        </a:xfrm>
      </p:grpSpPr>
      <p:sp>
        <p:nvSpPr>
          <p:cNvPr id="8"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谢谢！</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en-US" altLang="zh-CN" noProof="0" dirty="0"/>
              <a:t>WWW.WEBSITENAME.COM</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 name="长方形 1" title="图案"/>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title="图案"/>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82633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2">
                    <a:lumMod val="75000"/>
                    <a:lumOff val="25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1</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2948043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7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1">
                    <a:lumMod val="60000"/>
                    <a:lumOff val="40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26495172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8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4">
                    <a:lumMod val="40000"/>
                    <a:lumOff val="60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3</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36834422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9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6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0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自定义布局">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5" name="图片占位符 5" title="图案">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1" name="图片占位符 5" title="图案">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2" name="图片占位符 5" title="图案">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3" name="图片占位符 5" title="图案">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4"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25"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bg1"/>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26"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7" name="形状 62" title="图案">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图像和内容">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4"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20"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24"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5" name="形状 62" title="图案">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 name="椭圆形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7" name="椭圆形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6" name="椭圆形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7" name="椭圆形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4" name="图片占位符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8" name="图片占位符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9" name="图片占位符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0" name="图片占位符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包含图像的标题幻灯片">
    <p:bg>
      <p:bgPr>
        <a:solidFill>
          <a:schemeClr val="accent1"/>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6" name="图片占位符 5" title="图案">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图片占位符 5" title="图案">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3" name="图片占位符 5" title="图案">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4" name="图片占位符 5" title="图案">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rtlCol="0">
            <a:noAutofit/>
          </a:bodyPr>
          <a:lstStyle>
            <a:lvl1pPr marL="0" indent="0" algn="ctr">
              <a:lnSpc>
                <a:spcPct val="100000"/>
              </a:lnSpc>
              <a:buNone/>
              <a:defRPr sz="140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图像和内容">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2"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15"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rtlCol="0">
            <a:noAutofit/>
          </a:bodyPr>
          <a:lstStyle>
            <a:lvl1pPr marL="0" indent="0" algn="ctr">
              <a:lnSpc>
                <a:spcPct val="100000"/>
              </a:lnSpc>
              <a:buNone/>
              <a:defRPr sz="140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7"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0" name="椭圆形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1" name="椭圆形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2" name="椭圆形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3" name="椭圆形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4" name="图片占位符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5" name="图片占位符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6" name="图片占位符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7" name="图片占位符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17"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6" name="图片占位符 5" title="图案">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图片占位符 5" title="图案">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3" name="图片占位符 5" title="图案">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4" name="图片占位符 5" title="图案">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7_自定义布局">
    <p:spTree>
      <p:nvGrpSpPr>
        <p:cNvPr id="1" name=""/>
        <p:cNvGrpSpPr/>
        <p:nvPr/>
      </p:nvGrpSpPr>
      <p:grpSpPr>
        <a:xfrm>
          <a:off x="0" y="0"/>
          <a:ext cx="0" cy="0"/>
          <a:chOff x="0" y="0"/>
          <a:chExt cx="0" cy="0"/>
        </a:xfrm>
      </p:grpSpPr>
      <p:sp>
        <p:nvSpPr>
          <p:cNvPr id="3" name="长方形 2" title="图案"/>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rtlCol="0"/>
          <a:lstStyle>
            <a:lvl1pPr algn="ct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图片占位符 4" title="图案">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图片占位符 4" title="图案">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9" name="文本占位符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7" name="文本占位符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8" name="文本占位符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9" name="文本占位符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21" name="形状 62" title="图案">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87764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8_自定义布局">
    <p:spTree>
      <p:nvGrpSpPr>
        <p:cNvPr id="1" name=""/>
        <p:cNvGrpSpPr/>
        <p:nvPr/>
      </p:nvGrpSpPr>
      <p:grpSpPr>
        <a:xfrm>
          <a:off x="0" y="0"/>
          <a:ext cx="0" cy="0"/>
          <a:chOff x="0" y="0"/>
          <a:chExt cx="0" cy="0"/>
        </a:xfrm>
      </p:grpSpPr>
      <p:sp>
        <p:nvSpPr>
          <p:cNvPr id="4" name="长方形 3" title="图案"/>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1" name="长方形 20" title="图案"/>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8" name="长方形 27" title="图案"/>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rtlCol="0"/>
          <a:lstStyle>
            <a:lvl1pPr algn="ctr">
              <a:defRPr>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0" name="图片占位符 4" title="图案">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图片占位符 4" title="图案">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3" name="图片占位符 4" title="图案">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6" name="长方形 25" title="图案"/>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9" name="文本占位符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3" name="文本占位符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4" name="文本占位符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5" name="文本占位符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6" name="文本占位符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31" name="图片占位符 4" title="图案">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3311750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2" name="长方形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009635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7" name="形状 62" title="图案">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101273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空白 ">
    <p:spTree>
      <p:nvGrpSpPr>
        <p:cNvPr id="1" name=""/>
        <p:cNvGrpSpPr/>
        <p:nvPr/>
      </p:nvGrpSpPr>
      <p:grpSpPr>
        <a:xfrm>
          <a:off x="0" y="0"/>
          <a:ext cx="0" cy="0"/>
          <a:chOff x="0" y="0"/>
          <a:chExt cx="0" cy="0"/>
        </a:xfrm>
      </p:grpSpPr>
      <p:sp>
        <p:nvSpPr>
          <p:cNvPr id="2" name="长方形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空白 ">
    <p:spTree>
      <p:nvGrpSpPr>
        <p:cNvPr id="1" name=""/>
        <p:cNvGrpSpPr/>
        <p:nvPr/>
      </p:nvGrpSpPr>
      <p:grpSpPr>
        <a:xfrm>
          <a:off x="0" y="0"/>
          <a:ext cx="0" cy="0"/>
          <a:chOff x="0" y="0"/>
          <a:chExt cx="0" cy="0"/>
        </a:xfrm>
      </p:grpSpPr>
      <p:sp>
        <p:nvSpPr>
          <p:cNvPr id="2" name="长方形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包含图像的标题幻灯片">
    <p:bg>
      <p:bgPr>
        <a:solidFill>
          <a:schemeClr val="accent4"/>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4" name="图片占位符 3" title="图案">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a:lvl1pPr>
          </a:lstStyle>
          <a:p>
            <a:pPr rtl="0"/>
            <a:r>
              <a:rPr lang="zh-CN" altLang="en-US" noProof="0" dirty="0"/>
              <a:t>单击以编辑模板标题样式</a:t>
            </a:r>
          </a:p>
        </p:txBody>
      </p:sp>
      <p:sp>
        <p:nvSpPr>
          <p:cNvPr id="11" name="文本占位符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4" name="表格占位符 3" title="图案">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单击图标添加表格</a:t>
            </a:r>
            <a:endParaRPr lang="zh-CN" altLang="en-US" noProof="0" dirty="0"/>
          </a:p>
        </p:txBody>
      </p:sp>
    </p:spTree>
    <p:extLst>
      <p:ext uri="{BB962C8B-B14F-4D97-AF65-F5344CB8AC3E}">
        <p14:creationId xmlns:p14="http://schemas.microsoft.com/office/powerpoint/2010/main" val="8508298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4" name="图片占位符 6" title="图案">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6" name="图片占位符 6" title="图案">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7" name="图片占位符 6" title="图案">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0" name="形状 62" title="图案">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529377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4" name="图片占位符 6" title="图案">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6" name="图片占位符 6" title="图案">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0" name="形状 62" title="图案">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967618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图片占位符 4" title="图案">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4" name="图片占位符 4" title="图案">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图片占位符 4" title="图案">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图片占位符 4" title="图案">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图片占位符 4" title="图案">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9" name="长方形 8" title="图案"/>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0" name="长方形 9" title="图案"/>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长方形 10" title="图案"/>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包含图像的标题幻灯片">
    <p:bg>
      <p:bgPr>
        <a:solidFill>
          <a:schemeClr val="accent2"/>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包含图像的幻灯片分隔线">
    <p:bg>
      <p:bgPr>
        <a:solidFill>
          <a:schemeClr val="accent1"/>
        </a:solidFill>
        <a:effectLst/>
      </p:bgPr>
    </p:bg>
    <p:spTree>
      <p:nvGrpSpPr>
        <p:cNvPr id="1" name=""/>
        <p:cNvGrpSpPr/>
        <p:nvPr/>
      </p:nvGrpSpPr>
      <p:grpSpPr>
        <a:xfrm>
          <a:off x="0" y="0"/>
          <a:ext cx="0" cy="0"/>
          <a:chOff x="0" y="0"/>
          <a:chExt cx="0" cy="0"/>
        </a:xfrm>
      </p:grpSpPr>
      <p:sp>
        <p:nvSpPr>
          <p:cNvPr id="11"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title="图案">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包含图像的幻灯片分隔线">
    <p:bg>
      <p:bgPr>
        <a:solidFill>
          <a:schemeClr val="accent1"/>
        </a:solidFill>
        <a:effectLst/>
      </p:bgPr>
    </p:bg>
    <p:spTree>
      <p:nvGrpSpPr>
        <p:cNvPr id="1" name=""/>
        <p:cNvGrpSpPr/>
        <p:nvPr/>
      </p:nvGrpSpPr>
      <p:grpSpPr>
        <a:xfrm>
          <a:off x="0" y="0"/>
          <a:ext cx="0" cy="0"/>
          <a:chOff x="0" y="0"/>
          <a:chExt cx="0" cy="0"/>
        </a:xfrm>
      </p:grpSpPr>
      <p:sp>
        <p:nvSpPr>
          <p:cNvPr id="11"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title="图案">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5" name="页脚占位符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Light" panose="020B0502040204020203" pitchFamily="34" charset="-122"/>
                <a:ea typeface="Microsoft YaHei Light" panose="020B0502040204020203" pitchFamily="34" charset="-122"/>
              </a:defRPr>
            </a:lvl1pPr>
          </a:lstStyle>
          <a:p>
            <a:endParaRPr lang="zh-CN" alt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57" r:id="rId32"/>
    <p:sldLayoutId id="2147483731" r:id="rId33"/>
    <p:sldLayoutId id="2147483699" r:id="rId34"/>
    <p:sldLayoutId id="2147483732" r:id="rId35"/>
    <p:sldLayoutId id="2147483739" r:id="rId36"/>
    <p:sldLayoutId id="2147483740" r:id="rId37"/>
    <p:sldLayoutId id="2147483700" r:id="rId38"/>
    <p:sldLayoutId id="2147483741" r:id="rId39"/>
    <p:sldLayoutId id="2147483742" r:id="rId40"/>
    <p:sldLayoutId id="2147483696" r:id="rId41"/>
    <p:sldLayoutId id="2147483743" r:id="rId42"/>
    <p:sldLayoutId id="2147483744" r:id="rId43"/>
    <p:sldLayoutId id="2147483745" r:id="rId44"/>
    <p:sldLayoutId id="2147483705" r:id="rId45"/>
    <p:sldLayoutId id="2147483746" r:id="rId46"/>
    <p:sldLayoutId id="2147483687" r:id="rId47"/>
    <p:sldLayoutId id="2147483719" r:id="rId48"/>
    <p:sldLayoutId id="2147483720" r:id="rId49"/>
    <p:sldLayoutId id="2147483718" r:id="rId50"/>
    <p:sldLayoutId id="2147483721" r:id="rId51"/>
    <p:sldLayoutId id="2147483716" r:id="rId52"/>
    <p:sldLayoutId id="2147483722" r:id="rId53"/>
    <p:sldLayoutId id="2147483723" r:id="rId54"/>
    <p:sldLayoutId id="2147483753" r:id="rId55"/>
    <p:sldLayoutId id="2147483754" r:id="rId56"/>
    <p:sldLayoutId id="2147483755" r:id="rId57"/>
    <p:sldLayoutId id="2147483756" r:id="rId58"/>
    <p:sldLayoutId id="2147483725" r:id="rId59"/>
    <p:sldLayoutId id="2147483726" r:id="rId60"/>
    <p:sldLayoutId id="2147483675" r:id="rId61"/>
    <p:sldLayoutId id="2147483677" r:id="rId62"/>
    <p:sldLayoutId id="2147483729" r:id="rId63"/>
    <p:sldLayoutId id="2147483747" r:id="rId64"/>
    <p:sldLayoutId id="2147483728" r:id="rId65"/>
  </p:sldLayoutIdLst>
  <p:txStyles>
    <p:title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blog.csdn.net/toafu/article/details/80998450"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1.xml"/><Relationship Id="rId5" Type="http://schemas.openxmlformats.org/officeDocument/2006/relationships/image" Target="../media/image20.jpeg"/><Relationship Id="rId4" Type="http://schemas.openxmlformats.org/officeDocument/2006/relationships/hyperlink" Target="https://zh.wikipedia.org/zh-cn/%E4%B8%AA%E4%BA%BA%E7%94%B5%E8%84%91" TargetMode="Externa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3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1.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3.png"/><Relationship Id="rId1" Type="http://schemas.openxmlformats.org/officeDocument/2006/relationships/slideLayout" Target="../slideLayouts/slideLayout31.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hyperlink" Target="https://www.pianshen.com/article/5173762257/"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7.wmf"/><Relationship Id="rId7" Type="http://schemas.openxmlformats.org/officeDocument/2006/relationships/image" Target="../media/image59.wmf"/><Relationship Id="rId2" Type="http://schemas.openxmlformats.org/officeDocument/2006/relationships/slideLayout" Target="../slideLayouts/slideLayout31.xml"/><Relationship Id="rId1" Type="http://schemas.openxmlformats.org/officeDocument/2006/relationships/vmlDrawing" Target="../drawings/vmlDrawing1.vml"/><Relationship Id="rId6" Type="http://schemas.openxmlformats.org/officeDocument/2006/relationships/image" Target="../media/image58.wmf"/><Relationship Id="rId5" Type="http://schemas.openxmlformats.org/officeDocument/2006/relationships/image" Target="../media/image56.emf"/><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3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图片包含 游戏机, 蓝色&#10;&#10;描述已自动生成">
            <a:extLst>
              <a:ext uri="{FF2B5EF4-FFF2-40B4-BE49-F238E27FC236}">
                <a16:creationId xmlns:a16="http://schemas.microsoft.com/office/drawing/2014/main" id="{B942EABB-522E-43AE-8294-83A52B7437C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a:fillRect/>
          </a:stretch>
        </p:blipFill>
        <p:spPr/>
      </p:pic>
      <p:sp>
        <p:nvSpPr>
          <p:cNvPr id="3" name="标题 2">
            <a:extLst>
              <a:ext uri="{FF2B5EF4-FFF2-40B4-BE49-F238E27FC236}">
                <a16:creationId xmlns:a16="http://schemas.microsoft.com/office/drawing/2014/main" id="{18EAA6AD-17FD-4B97-A470-B252FED21C27}"/>
              </a:ext>
            </a:extLst>
          </p:cNvPr>
          <p:cNvSpPr>
            <a:spLocks noGrp="1"/>
          </p:cNvSpPr>
          <p:nvPr>
            <p:ph type="title"/>
          </p:nvPr>
        </p:nvSpPr>
        <p:spPr/>
        <p:txBody>
          <a:bodyPr/>
          <a:lstStyle/>
          <a:p>
            <a:r>
              <a:rPr lang="zh-CN" altLang="en-US" dirty="0"/>
              <a:t>数据科学与工程导论</a:t>
            </a:r>
          </a:p>
        </p:txBody>
      </p:sp>
      <p:sp>
        <p:nvSpPr>
          <p:cNvPr id="4" name="文本占位符 3">
            <a:extLst>
              <a:ext uri="{FF2B5EF4-FFF2-40B4-BE49-F238E27FC236}">
                <a16:creationId xmlns:a16="http://schemas.microsoft.com/office/drawing/2014/main" id="{FD0E090A-E50E-45BB-A768-326B04667250}"/>
              </a:ext>
            </a:extLst>
          </p:cNvPr>
          <p:cNvSpPr>
            <a:spLocks noGrp="1"/>
          </p:cNvSpPr>
          <p:nvPr>
            <p:ph type="body" sz="quarter" idx="14"/>
          </p:nvPr>
        </p:nvSpPr>
        <p:spPr/>
        <p:txBody>
          <a:bodyPr/>
          <a:lstStyle/>
          <a:p>
            <a:r>
              <a:rPr lang="en-US" altLang="zh-CN" dirty="0"/>
              <a:t>Introduction to Data Science and Engineering</a:t>
            </a:r>
            <a:endParaRPr lang="zh-CN" altLang="en-US" dirty="0"/>
          </a:p>
        </p:txBody>
      </p:sp>
    </p:spTree>
    <p:extLst>
      <p:ext uri="{BB962C8B-B14F-4D97-AF65-F5344CB8AC3E}">
        <p14:creationId xmlns:p14="http://schemas.microsoft.com/office/powerpoint/2010/main" val="661862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11.1</a:t>
            </a:r>
            <a:r>
              <a:rPr lang="zh-CN" altLang="en-US" dirty="0"/>
              <a:t>  机器学习的发展历史</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什么是机器学习</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2" name="内容占位符 2">
            <a:extLst>
              <a:ext uri="{FF2B5EF4-FFF2-40B4-BE49-F238E27FC236}">
                <a16:creationId xmlns:a16="http://schemas.microsoft.com/office/drawing/2014/main" id="{F4ED02C5-BFB9-4A4C-AE11-717BC478F975}"/>
              </a:ext>
            </a:extLst>
          </p:cNvPr>
          <p:cNvSpPr txBox="1">
            <a:spLocks/>
          </p:cNvSpPr>
          <p:nvPr/>
        </p:nvSpPr>
        <p:spPr>
          <a:xfrm>
            <a:off x="480822" y="1096899"/>
            <a:ext cx="11230356" cy="46642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30000"/>
              </a:lnSpc>
              <a:spcBef>
                <a:spcPts val="600"/>
              </a:spcBef>
              <a:defRPr/>
            </a:pPr>
            <a:r>
              <a:rPr lang="zh-CN" altLang="zh-CN" sz="2800" dirty="0">
                <a:solidFill>
                  <a:srgbClr val="C00000"/>
                </a:solidFill>
                <a:latin typeface="黑体" pitchFamily="49" charset="-122"/>
              </a:rPr>
              <a:t>学习</a:t>
            </a:r>
            <a:r>
              <a:rPr lang="zh-CN" altLang="zh-CN" sz="2800" dirty="0">
                <a:latin typeface="黑体" pitchFamily="49" charset="-122"/>
              </a:rPr>
              <a:t>是人类具有的一种重要智能行为，但究竟什么是学习，长期以来却众说纷纭。</a:t>
            </a:r>
            <a:endParaRPr lang="en-US" altLang="zh-CN" sz="2800" dirty="0">
              <a:latin typeface="黑体" pitchFamily="49" charset="-122"/>
            </a:endParaRPr>
          </a:p>
          <a:p>
            <a:pPr lvl="1">
              <a:lnSpc>
                <a:spcPct val="130000"/>
              </a:lnSpc>
              <a:spcBef>
                <a:spcPts val="600"/>
              </a:spcBef>
              <a:defRPr/>
            </a:pPr>
            <a:r>
              <a:rPr lang="zh-CN" altLang="zh-CN" sz="2400" dirty="0">
                <a:latin typeface="黑体" pitchFamily="49" charset="-122"/>
              </a:rPr>
              <a:t>社会学家、逻辑学家和心理学家都各有其不同的看法。</a:t>
            </a:r>
            <a:endParaRPr lang="en-US" altLang="zh-CN" sz="2400" dirty="0">
              <a:latin typeface="黑体" pitchFamily="49" charset="-122"/>
            </a:endParaRPr>
          </a:p>
          <a:p>
            <a:pPr lvl="1">
              <a:lnSpc>
                <a:spcPct val="130000"/>
              </a:lnSpc>
              <a:spcBef>
                <a:spcPts val="600"/>
              </a:spcBef>
              <a:defRPr/>
            </a:pPr>
            <a:r>
              <a:rPr lang="zh-CN" altLang="zh-CN" sz="2400" dirty="0">
                <a:latin typeface="黑体" pitchFamily="49" charset="-122"/>
              </a:rPr>
              <a:t>至今，还没有统一的“机器学习”定义，而且也很难给出一个公认的和准确的定义。</a:t>
            </a:r>
          </a:p>
          <a:p>
            <a:pPr>
              <a:lnSpc>
                <a:spcPct val="130000"/>
              </a:lnSpc>
              <a:spcBef>
                <a:spcPts val="600"/>
              </a:spcBef>
              <a:defRPr/>
            </a:pPr>
            <a:r>
              <a:rPr lang="zh-CN" altLang="zh-CN" sz="2800" dirty="0">
                <a:solidFill>
                  <a:srgbClr val="C00000"/>
                </a:solidFill>
                <a:latin typeface="黑体" pitchFamily="49" charset="-122"/>
              </a:rPr>
              <a:t>机器学习是研究如何使用机器来模拟人类学习活动的一门学科。</a:t>
            </a:r>
            <a:endParaRPr lang="en-US" altLang="zh-CN" sz="2800" dirty="0">
              <a:solidFill>
                <a:srgbClr val="C00000"/>
              </a:solidFill>
              <a:latin typeface="黑体" pitchFamily="49" charset="-122"/>
            </a:endParaRPr>
          </a:p>
          <a:p>
            <a:pPr>
              <a:lnSpc>
                <a:spcPct val="130000"/>
              </a:lnSpc>
              <a:spcBef>
                <a:spcPts val="600"/>
              </a:spcBef>
              <a:defRPr/>
            </a:pPr>
            <a:r>
              <a:rPr lang="zh-CN" altLang="zh-CN" sz="2800" dirty="0">
                <a:latin typeface="黑体" pitchFamily="49" charset="-122"/>
              </a:rPr>
              <a:t>稍为严格的提法是：</a:t>
            </a:r>
            <a:r>
              <a:rPr lang="zh-CN" altLang="zh-CN" sz="2800" u="sng" dirty="0">
                <a:solidFill>
                  <a:srgbClr val="C00000"/>
                </a:solidFill>
                <a:latin typeface="黑体" pitchFamily="49" charset="-122"/>
              </a:rPr>
              <a:t>机器学习是一门研究机器获取新知识和新技能，并识别现有知识的学问。</a:t>
            </a:r>
          </a:p>
        </p:txBody>
      </p:sp>
    </p:spTree>
    <p:extLst>
      <p:ext uri="{BB962C8B-B14F-4D97-AF65-F5344CB8AC3E}">
        <p14:creationId xmlns:p14="http://schemas.microsoft.com/office/powerpoint/2010/main" val="2835488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11.1</a:t>
            </a:r>
            <a:r>
              <a:rPr lang="zh-CN" altLang="en-US" dirty="0"/>
              <a:t>  机器学习的发展历史</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什么是机器学习</a:t>
            </a:r>
          </a:p>
        </p:txBody>
      </p:sp>
      <p:sp>
        <p:nvSpPr>
          <p:cNvPr id="9" name="文本框 8">
            <a:extLst>
              <a:ext uri="{FF2B5EF4-FFF2-40B4-BE49-F238E27FC236}">
                <a16:creationId xmlns:a16="http://schemas.microsoft.com/office/drawing/2014/main" id="{D17364FE-DAC3-4B47-AB46-B005FBBE99FA}"/>
              </a:ext>
            </a:extLst>
          </p:cNvPr>
          <p:cNvSpPr txBox="1"/>
          <p:nvPr/>
        </p:nvSpPr>
        <p:spPr>
          <a:xfrm>
            <a:off x="6211824" y="3352800"/>
            <a:ext cx="65" cy="276999"/>
          </a:xfrm>
          <a:prstGeom prst="rect">
            <a:avLst/>
          </a:prstGeom>
          <a:noFill/>
        </p:spPr>
        <p:txBody>
          <a:bodyPr wrap="none" lIns="0" tIns="0" rIns="0" bIns="0" rtlCol="0">
            <a:spAutoFit/>
          </a:bodyPr>
          <a:lstStyle/>
          <a:p>
            <a:endParaRPr lang="zh-CN" altLang="en-US" dirty="0"/>
          </a:p>
        </p:txBody>
      </p:sp>
      <p:sp>
        <p:nvSpPr>
          <p:cNvPr id="8" name="内容占位符 2">
            <a:extLst>
              <a:ext uri="{FF2B5EF4-FFF2-40B4-BE49-F238E27FC236}">
                <a16:creationId xmlns:a16="http://schemas.microsoft.com/office/drawing/2014/main" id="{A84830B1-6F70-47B0-A43A-6CA7993DDC2E}"/>
              </a:ext>
            </a:extLst>
          </p:cNvPr>
          <p:cNvSpPr txBox="1">
            <a:spLocks/>
          </p:cNvSpPr>
          <p:nvPr/>
        </p:nvSpPr>
        <p:spPr>
          <a:xfrm>
            <a:off x="405384" y="1019858"/>
            <a:ext cx="11381232" cy="3394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从广义上来说，机器学习是一种能够赋予机器学习的能力以此让它完成直接编程无法完成的功能的方法。</a:t>
            </a:r>
            <a:endParaRPr kumimoji="0" lang="en-US" altLang="zh-CN"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a:p>
            <a:pPr marL="342900" marR="0" lvl="0" indent="-34290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但从实践的意义上来说，机器学习是一种通过利用数据，训练出模型，然后使用模型预测的一种方法。</a:t>
            </a:r>
          </a:p>
        </p:txBody>
      </p:sp>
      <p:pic>
        <p:nvPicPr>
          <p:cNvPr id="2" name="图片 1">
            <a:extLst>
              <a:ext uri="{FF2B5EF4-FFF2-40B4-BE49-F238E27FC236}">
                <a16:creationId xmlns:a16="http://schemas.microsoft.com/office/drawing/2014/main" id="{D0256C64-5A21-473B-BFA7-46842D5C024C}"/>
              </a:ext>
            </a:extLst>
          </p:cNvPr>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40826" y="3629799"/>
            <a:ext cx="2070470" cy="1264920"/>
          </a:xfrm>
          <a:prstGeom prst="rect">
            <a:avLst/>
          </a:prstGeom>
          <a:noFill/>
          <a:ln w="9525">
            <a:noFill/>
            <a:miter lim="800000"/>
            <a:headEnd/>
            <a:tailEnd/>
          </a:ln>
        </p:spPr>
      </p:pic>
      <p:pic>
        <p:nvPicPr>
          <p:cNvPr id="5" name="图片 4">
            <a:extLst>
              <a:ext uri="{FF2B5EF4-FFF2-40B4-BE49-F238E27FC236}">
                <a16:creationId xmlns:a16="http://schemas.microsoft.com/office/drawing/2014/main" id="{FC0AB4B9-93A6-4413-BD60-0C6567C45DFD}"/>
              </a:ext>
            </a:extLst>
          </p:cNvPr>
          <p:cNvPicPr>
            <a:picLocks noChangeAspect="1"/>
          </p:cNvPicPr>
          <p:nvPr/>
        </p:nvPicPr>
        <p:blipFill>
          <a:blip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4208117" y="3584432"/>
            <a:ext cx="1355653" cy="1355653"/>
          </a:xfrm>
          <a:prstGeom prst="rect">
            <a:avLst/>
          </a:prstGeom>
        </p:spPr>
      </p:pic>
      <p:sp>
        <p:nvSpPr>
          <p:cNvPr id="12" name="箭头: 右 11">
            <a:extLst>
              <a:ext uri="{FF2B5EF4-FFF2-40B4-BE49-F238E27FC236}">
                <a16:creationId xmlns:a16="http://schemas.microsoft.com/office/drawing/2014/main" id="{D66093D9-5E23-4CBE-BF81-72A170403786}"/>
              </a:ext>
            </a:extLst>
          </p:cNvPr>
          <p:cNvSpPr/>
          <p:nvPr/>
        </p:nvSpPr>
        <p:spPr>
          <a:xfrm>
            <a:off x="3555449" y="4019942"/>
            <a:ext cx="58413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609087F-229B-4EED-99B3-BACB7BD9BA98}"/>
              </a:ext>
            </a:extLst>
          </p:cNvPr>
          <p:cNvSpPr txBox="1"/>
          <p:nvPr/>
        </p:nvSpPr>
        <p:spPr>
          <a:xfrm>
            <a:off x="6345935" y="4019942"/>
            <a:ext cx="1197764" cy="523220"/>
          </a:xfrm>
          <a:prstGeom prst="rect">
            <a:avLst/>
          </a:prstGeom>
          <a:solidFill>
            <a:schemeClr val="tx2"/>
          </a:solidFill>
          <a:ln>
            <a:noFill/>
          </a:ln>
        </p:spPr>
        <p:txBody>
          <a:bodyPr wrap="none" rtlCol="0">
            <a:spAutoFit/>
          </a:bodyPr>
          <a:lstStyle/>
          <a:p>
            <a:r>
              <a:rPr lang="en-US" altLang="zh-CN" sz="2800" dirty="0">
                <a:solidFill>
                  <a:schemeClr val="bg1"/>
                </a:solidFill>
              </a:rPr>
              <a:t>y=</a:t>
            </a:r>
            <a:r>
              <a:rPr lang="en-US" altLang="zh-CN" sz="2800" dirty="0" err="1">
                <a:solidFill>
                  <a:schemeClr val="bg1"/>
                </a:solidFill>
              </a:rPr>
              <a:t>kx+b</a:t>
            </a:r>
            <a:endParaRPr lang="zh-CN" altLang="en-US" sz="2800" dirty="0">
              <a:solidFill>
                <a:schemeClr val="bg1"/>
              </a:solidFill>
            </a:endParaRPr>
          </a:p>
        </p:txBody>
      </p:sp>
      <p:sp>
        <p:nvSpPr>
          <p:cNvPr id="14" name="箭头: 右 13">
            <a:extLst>
              <a:ext uri="{FF2B5EF4-FFF2-40B4-BE49-F238E27FC236}">
                <a16:creationId xmlns:a16="http://schemas.microsoft.com/office/drawing/2014/main" id="{10037711-5B44-479B-8663-613E4487F156}"/>
              </a:ext>
            </a:extLst>
          </p:cNvPr>
          <p:cNvSpPr/>
          <p:nvPr/>
        </p:nvSpPr>
        <p:spPr>
          <a:xfrm>
            <a:off x="5668883" y="4019942"/>
            <a:ext cx="58413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a:extLst>
              <a:ext uri="{FF2B5EF4-FFF2-40B4-BE49-F238E27FC236}">
                <a16:creationId xmlns:a16="http://schemas.microsoft.com/office/drawing/2014/main" id="{7E8193F9-D417-401D-9487-C1152A47373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999593" y="3887623"/>
            <a:ext cx="1355654" cy="1355654"/>
          </a:xfrm>
          <a:prstGeom prst="rect">
            <a:avLst/>
          </a:prstGeom>
          <a:noFill/>
          <a:extLst>
            <a:ext uri="{909E8E84-426E-40DD-AFC4-6F175D3DCCD1}">
              <a14:hiddenFill xmlns:a14="http://schemas.microsoft.com/office/drawing/2010/main">
                <a:solidFill>
                  <a:srgbClr val="FFFFFF"/>
                </a:solidFill>
              </a14:hiddenFill>
            </a:ext>
          </a:extLst>
        </p:spPr>
      </p:pic>
      <p:sp>
        <p:nvSpPr>
          <p:cNvPr id="18" name="对话气泡: 圆角矩形 17">
            <a:extLst>
              <a:ext uri="{FF2B5EF4-FFF2-40B4-BE49-F238E27FC236}">
                <a16:creationId xmlns:a16="http://schemas.microsoft.com/office/drawing/2014/main" id="{FCEDE11A-BAF2-41D9-B3C3-A149D55F21B5}"/>
              </a:ext>
            </a:extLst>
          </p:cNvPr>
          <p:cNvSpPr/>
          <p:nvPr/>
        </p:nvSpPr>
        <p:spPr>
          <a:xfrm>
            <a:off x="8952903" y="3317246"/>
            <a:ext cx="914400" cy="404710"/>
          </a:xfrm>
          <a:prstGeom prst="wedgeRoundRectCallout">
            <a:avLst>
              <a:gd name="adj1" fmla="val 1833"/>
              <a:gd name="adj2" fmla="val 91987"/>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x=5</a:t>
            </a:r>
            <a:endParaRPr lang="zh-CN" altLang="en-US" sz="2400" dirty="0"/>
          </a:p>
        </p:txBody>
      </p:sp>
      <p:sp>
        <p:nvSpPr>
          <p:cNvPr id="19" name="箭头: 右 18">
            <a:extLst>
              <a:ext uri="{FF2B5EF4-FFF2-40B4-BE49-F238E27FC236}">
                <a16:creationId xmlns:a16="http://schemas.microsoft.com/office/drawing/2014/main" id="{5586AC7C-D810-489B-ACC1-74111DC60305}"/>
              </a:ext>
            </a:extLst>
          </p:cNvPr>
          <p:cNvSpPr/>
          <p:nvPr/>
        </p:nvSpPr>
        <p:spPr>
          <a:xfrm rot="10800000">
            <a:off x="8122783" y="3908050"/>
            <a:ext cx="741048" cy="367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DFF50FF3-9743-41B8-BB4A-552FFDB596DF}"/>
              </a:ext>
            </a:extLst>
          </p:cNvPr>
          <p:cNvSpPr/>
          <p:nvPr/>
        </p:nvSpPr>
        <p:spPr>
          <a:xfrm>
            <a:off x="8182831" y="4381920"/>
            <a:ext cx="741048" cy="367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ED9EC2DD-CE24-4E27-AABC-86AD442BA6E1}"/>
              </a:ext>
            </a:extLst>
          </p:cNvPr>
          <p:cNvSpPr txBox="1"/>
          <p:nvPr/>
        </p:nvSpPr>
        <p:spPr>
          <a:xfrm>
            <a:off x="8218237" y="4898093"/>
            <a:ext cx="705642" cy="523220"/>
          </a:xfrm>
          <a:prstGeom prst="rect">
            <a:avLst/>
          </a:prstGeom>
          <a:solidFill>
            <a:schemeClr val="tx2"/>
          </a:solidFill>
          <a:ln>
            <a:noFill/>
          </a:ln>
        </p:spPr>
        <p:txBody>
          <a:bodyPr wrap="none" rtlCol="0">
            <a:spAutoFit/>
          </a:bodyPr>
          <a:lstStyle/>
          <a:p>
            <a:r>
              <a:rPr lang="en-US" altLang="zh-CN" sz="2800" dirty="0">
                <a:solidFill>
                  <a:schemeClr val="bg1"/>
                </a:solidFill>
              </a:rPr>
              <a:t>y=7</a:t>
            </a:r>
            <a:endParaRPr lang="zh-CN" altLang="en-US" sz="2800" dirty="0">
              <a:solidFill>
                <a:schemeClr val="bg1"/>
              </a:solidFill>
            </a:endParaRPr>
          </a:p>
        </p:txBody>
      </p:sp>
    </p:spTree>
    <p:extLst>
      <p:ext uri="{BB962C8B-B14F-4D97-AF65-F5344CB8AC3E}">
        <p14:creationId xmlns:p14="http://schemas.microsoft.com/office/powerpoint/2010/main" val="3618857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11.1</a:t>
            </a:r>
            <a:r>
              <a:rPr lang="zh-CN" altLang="en-US" dirty="0"/>
              <a:t>  机器学习的发展历史</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机器学习的重要性</a:t>
            </a:r>
          </a:p>
        </p:txBody>
      </p:sp>
      <p:graphicFrame>
        <p:nvGraphicFramePr>
          <p:cNvPr id="3" name="图示 2">
            <a:extLst>
              <a:ext uri="{FF2B5EF4-FFF2-40B4-BE49-F238E27FC236}">
                <a16:creationId xmlns:a16="http://schemas.microsoft.com/office/drawing/2014/main" id="{856E9928-86C2-4606-AB83-93599593B2D6}"/>
              </a:ext>
            </a:extLst>
          </p:cNvPr>
          <p:cNvGraphicFramePr/>
          <p:nvPr>
            <p:extLst>
              <p:ext uri="{D42A27DB-BD31-4B8C-83A1-F6EECF244321}">
                <p14:modId xmlns:p14="http://schemas.microsoft.com/office/powerpoint/2010/main" val="3196411173"/>
              </p:ext>
            </p:extLst>
          </p:nvPr>
        </p:nvGraphicFramePr>
        <p:xfrm>
          <a:off x="99079" y="1585853"/>
          <a:ext cx="7307541" cy="36862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内容占位符 2">
            <a:extLst>
              <a:ext uri="{FF2B5EF4-FFF2-40B4-BE49-F238E27FC236}">
                <a16:creationId xmlns:a16="http://schemas.microsoft.com/office/drawing/2014/main" id="{36BF903F-C6DD-4127-9A3C-C5939F089078}"/>
              </a:ext>
            </a:extLst>
          </p:cNvPr>
          <p:cNvSpPr txBox="1">
            <a:spLocks/>
          </p:cNvSpPr>
          <p:nvPr/>
        </p:nvSpPr>
        <p:spPr>
          <a:xfrm>
            <a:off x="7637298" y="2280780"/>
            <a:ext cx="4603470" cy="2632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zh-CN" altLang="en-US" dirty="0">
                <a:solidFill>
                  <a:srgbClr val="000000"/>
                </a:solidFill>
                <a:ea typeface="黑体" pitchFamily="2" charset="-122"/>
              </a:rPr>
              <a:t>美国</a:t>
            </a:r>
            <a:r>
              <a:rPr lang="en-US" altLang="zh-CN" dirty="0">
                <a:solidFill>
                  <a:srgbClr val="000000"/>
                </a:solidFill>
                <a:ea typeface="黑体" pitchFamily="2" charset="-122"/>
              </a:rPr>
              <a:t>JPL</a:t>
            </a:r>
            <a:r>
              <a:rPr lang="zh-CN" altLang="en-US" dirty="0">
                <a:solidFill>
                  <a:srgbClr val="000000"/>
                </a:solidFill>
                <a:ea typeface="黑体" pitchFamily="2" charset="-122"/>
              </a:rPr>
              <a:t>实验室的科学家在</a:t>
            </a:r>
            <a:r>
              <a:rPr lang="en-US" altLang="zh-CN" dirty="0">
                <a:solidFill>
                  <a:srgbClr val="000000"/>
                </a:solidFill>
                <a:ea typeface="黑体" pitchFamily="2" charset="-122"/>
              </a:rPr>
              <a:t>《Science》</a:t>
            </a:r>
            <a:r>
              <a:rPr lang="zh-CN" altLang="en-US" dirty="0">
                <a:solidFill>
                  <a:srgbClr val="000000"/>
                </a:solidFill>
                <a:ea typeface="黑体" pitchFamily="2" charset="-122"/>
              </a:rPr>
              <a:t>（</a:t>
            </a:r>
            <a:r>
              <a:rPr lang="en-US" altLang="zh-CN" dirty="0">
                <a:solidFill>
                  <a:srgbClr val="000000"/>
                </a:solidFill>
                <a:ea typeface="黑体" pitchFamily="2" charset="-122"/>
              </a:rPr>
              <a:t>2001</a:t>
            </a:r>
            <a:r>
              <a:rPr lang="zh-CN" altLang="en-US" dirty="0">
                <a:solidFill>
                  <a:srgbClr val="000000"/>
                </a:solidFill>
                <a:ea typeface="黑体" pitchFamily="2" charset="-122"/>
              </a:rPr>
              <a:t>年</a:t>
            </a:r>
            <a:r>
              <a:rPr lang="en-US" altLang="zh-CN" dirty="0">
                <a:solidFill>
                  <a:srgbClr val="000000"/>
                </a:solidFill>
                <a:ea typeface="黑体" pitchFamily="2" charset="-122"/>
              </a:rPr>
              <a:t>9</a:t>
            </a:r>
            <a:r>
              <a:rPr lang="zh-CN" altLang="en-US" dirty="0">
                <a:solidFill>
                  <a:srgbClr val="000000"/>
                </a:solidFill>
                <a:ea typeface="黑体" pitchFamily="2" charset="-122"/>
              </a:rPr>
              <a:t>月）上撰文指出：</a:t>
            </a:r>
            <a:endParaRPr lang="en-US" altLang="zh-CN" dirty="0">
              <a:solidFill>
                <a:srgbClr val="000000"/>
              </a:solidFill>
              <a:ea typeface="黑体" pitchFamily="2" charset="-122"/>
            </a:endParaRPr>
          </a:p>
          <a:p>
            <a:pPr marL="180975" indent="-180975">
              <a:lnSpc>
                <a:spcPct val="110000"/>
              </a:lnSpc>
            </a:pPr>
            <a:r>
              <a:rPr lang="zh-CN" altLang="en-US" dirty="0">
                <a:solidFill>
                  <a:srgbClr val="C00000"/>
                </a:solidFill>
                <a:latin typeface="Times New Roman" pitchFamily="18" charset="0"/>
                <a:ea typeface="黑体" pitchFamily="2" charset="-122"/>
              </a:rPr>
              <a:t>机器学习对科学研究的整个过程正起到越来越大的支持作用，</a:t>
            </a:r>
            <a:r>
              <a:rPr lang="en-US" altLang="zh-CN" dirty="0">
                <a:solidFill>
                  <a:srgbClr val="C00000"/>
                </a:solidFill>
                <a:latin typeface="Times New Roman" pitchFamily="18" charset="0"/>
                <a:ea typeface="黑体" pitchFamily="2" charset="-122"/>
              </a:rPr>
              <a:t>……</a:t>
            </a:r>
            <a:r>
              <a:rPr lang="zh-CN" altLang="en-US" dirty="0">
                <a:solidFill>
                  <a:srgbClr val="C00000"/>
                </a:solidFill>
                <a:latin typeface="Times New Roman" pitchFamily="18" charset="0"/>
                <a:ea typeface="黑体" pitchFamily="2" charset="-122"/>
              </a:rPr>
              <a:t>，该领域在今后的若干年内将取得稳定而快速的发展</a:t>
            </a:r>
            <a:endParaRPr lang="zh-CN" altLang="en-US" dirty="0"/>
          </a:p>
        </p:txBody>
      </p:sp>
    </p:spTree>
    <p:extLst>
      <p:ext uri="{BB962C8B-B14F-4D97-AF65-F5344CB8AC3E}">
        <p14:creationId xmlns:p14="http://schemas.microsoft.com/office/powerpoint/2010/main" val="324973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11.1</a:t>
            </a:r>
            <a:r>
              <a:rPr lang="zh-CN" altLang="en-US" dirty="0"/>
              <a:t>  机器学习的发展历史</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机器学习的重要性</a:t>
            </a:r>
          </a:p>
        </p:txBody>
      </p:sp>
      <p:sp>
        <p:nvSpPr>
          <p:cNvPr id="8" name="内容占位符 2">
            <a:extLst>
              <a:ext uri="{FF2B5EF4-FFF2-40B4-BE49-F238E27FC236}">
                <a16:creationId xmlns:a16="http://schemas.microsoft.com/office/drawing/2014/main" id="{7D66BBD0-656C-462B-8D7F-9DEC5A7F4ACA}"/>
              </a:ext>
            </a:extLst>
          </p:cNvPr>
          <p:cNvSpPr txBox="1">
            <a:spLocks/>
          </p:cNvSpPr>
          <p:nvPr/>
        </p:nvSpPr>
        <p:spPr>
          <a:xfrm>
            <a:off x="533400" y="860158"/>
            <a:ext cx="11125200" cy="37992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800" b="0" i="0" u="none" strike="noStrike" kern="1200" cap="none" spc="0" normalizeH="0" baseline="0" noProof="0">
                <a:ln>
                  <a:noFill/>
                </a:ln>
                <a:solidFill>
                  <a:sysClr val="windowText" lastClr="000000"/>
                </a:solidFill>
                <a:effectLst/>
                <a:uLnTx/>
                <a:uFillTx/>
                <a:latin typeface="Calibri"/>
                <a:ea typeface="黑体" pitchFamily="49" charset="-122"/>
                <a:cs typeface="+mn-cs"/>
              </a:rPr>
              <a:t>We believe machine learning will lead to appropriate, partial automation of every element of scientific method, from hypothesis generation to model construction to decisive experimentation. Thus, machine learning has the potential to amplify every aspect of a working scientist’s progress to understanding. It will also, for better or worse, endow intelligent computer systems with some of the general analytic power of scientific thinking.</a:t>
            </a:r>
            <a:endParaRPr kumimoji="0" lang="zh-CN" altLang="zh-CN" sz="2800" b="0" i="0" u="none" strike="noStrike" kern="1200" cap="none" spc="0" normalizeH="0" baseline="0" noProof="0">
              <a:ln>
                <a:noFill/>
              </a:ln>
              <a:solidFill>
                <a:sysClr val="windowText" lastClr="000000"/>
              </a:solidFill>
              <a:effectLst/>
              <a:uLnTx/>
              <a:uFillTx/>
              <a:latin typeface="Calibri"/>
              <a:ea typeface="黑体" pitchFamily="49" charset="-122"/>
              <a:cs typeface="+mn-cs"/>
            </a:endParaRPr>
          </a:p>
          <a:p>
            <a:pPr marL="342900" marR="0" lvl="0" indent="-342900" algn="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CN" sz="2800" b="0" i="0" u="none" strike="noStrike" kern="1200" cap="none" spc="0" normalizeH="0" baseline="0" noProof="0">
                <a:ln>
                  <a:noFill/>
                </a:ln>
                <a:solidFill>
                  <a:sysClr val="windowText" lastClr="000000"/>
                </a:solidFill>
                <a:effectLst/>
                <a:uLnTx/>
                <a:uFillTx/>
                <a:latin typeface="Calibri"/>
                <a:ea typeface="黑体" pitchFamily="49" charset="-122"/>
                <a:cs typeface="+mn-cs"/>
              </a:rPr>
              <a:t>——</a:t>
            </a:r>
            <a:r>
              <a:rPr kumimoji="0" lang="en-US" altLang="zh-CN" sz="2800" b="0" i="1" u="none" strike="noStrike" kern="1200" cap="none" spc="0" normalizeH="0" baseline="0" noProof="0">
                <a:ln>
                  <a:noFill/>
                </a:ln>
                <a:solidFill>
                  <a:sysClr val="windowText" lastClr="000000"/>
                </a:solidFill>
                <a:effectLst/>
                <a:uLnTx/>
                <a:uFillTx/>
                <a:latin typeface="Calibri"/>
                <a:ea typeface="黑体" pitchFamily="49" charset="-122"/>
                <a:cs typeface="+mn-cs"/>
              </a:rPr>
              <a:t>Science, 14 September, 2001</a:t>
            </a:r>
            <a:endParaRPr kumimoji="0" lang="zh-CN" altLang="zh-CN" sz="2800" b="0" i="0" u="none" strike="noStrike" kern="1200" cap="none" spc="0" normalizeH="0" baseline="0" noProof="0">
              <a:ln>
                <a:noFill/>
              </a:ln>
              <a:solidFill>
                <a:sysClr val="windowText" lastClr="000000"/>
              </a:solidFill>
              <a:effectLst/>
              <a:uLnTx/>
              <a:uFillTx/>
              <a:latin typeface="Calibri"/>
              <a:ea typeface="黑体" pitchFamily="49"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p:txBody>
      </p:sp>
      <p:pic>
        <p:nvPicPr>
          <p:cNvPr id="2" name="Picture 7">
            <a:extLst>
              <a:ext uri="{FF2B5EF4-FFF2-40B4-BE49-F238E27FC236}">
                <a16:creationId xmlns:a16="http://schemas.microsoft.com/office/drawing/2014/main" id="{9F066FC0-5FB3-4118-A434-385BC3AE6051}"/>
              </a:ext>
            </a:extLst>
          </p:cNvPr>
          <p:cNvPicPr>
            <a:picLocks noChangeAspect="1" noChangeArrowheads="1"/>
          </p:cNvPicPr>
          <p:nvPr/>
        </p:nvPicPr>
        <p:blipFill>
          <a:blip r:embed="rId2" cstate="print"/>
          <a:srcRect/>
          <a:stretch>
            <a:fillRect/>
          </a:stretch>
        </p:blipFill>
        <p:spPr bwMode="auto">
          <a:xfrm>
            <a:off x="773578" y="4134839"/>
            <a:ext cx="2767625" cy="2388498"/>
          </a:xfrm>
          <a:prstGeom prst="rect">
            <a:avLst/>
          </a:prstGeom>
          <a:noFill/>
          <a:ln w="9525">
            <a:noFill/>
            <a:miter lim="800000"/>
            <a:headEnd/>
            <a:tailEnd/>
          </a:ln>
        </p:spPr>
      </p:pic>
      <p:pic>
        <p:nvPicPr>
          <p:cNvPr id="5" name="Picture 8">
            <a:extLst>
              <a:ext uri="{FF2B5EF4-FFF2-40B4-BE49-F238E27FC236}">
                <a16:creationId xmlns:a16="http://schemas.microsoft.com/office/drawing/2014/main" id="{F449F480-D7A3-4E2E-89B0-0F44A1D513A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50461" y="4181665"/>
            <a:ext cx="2377187" cy="2341672"/>
          </a:xfrm>
          <a:prstGeom prst="rect">
            <a:avLst/>
          </a:prstGeom>
          <a:noFill/>
          <a:ln w="9525">
            <a:noFill/>
            <a:miter lim="800000"/>
            <a:headEnd/>
            <a:tailEnd/>
          </a:ln>
        </p:spPr>
      </p:pic>
    </p:spTree>
    <p:extLst>
      <p:ext uri="{BB962C8B-B14F-4D97-AF65-F5344CB8AC3E}">
        <p14:creationId xmlns:p14="http://schemas.microsoft.com/office/powerpoint/2010/main" val="1043730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11.1</a:t>
            </a:r>
            <a:r>
              <a:rPr lang="zh-CN" altLang="en-US" dirty="0"/>
              <a:t>  机器学习的发展历史</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机器学习与人类思考</a:t>
            </a:r>
          </a:p>
        </p:txBody>
      </p:sp>
      <p:pic>
        <p:nvPicPr>
          <p:cNvPr id="3" name="Picture 2">
            <a:extLst>
              <a:ext uri="{FF2B5EF4-FFF2-40B4-BE49-F238E27FC236}">
                <a16:creationId xmlns:a16="http://schemas.microsoft.com/office/drawing/2014/main" id="{2E134B61-3EC9-45F6-835E-59E87C69ADDA}"/>
              </a:ext>
            </a:extLst>
          </p:cNvPr>
          <p:cNvPicPr>
            <a:picLocks noChangeAspect="1" noChangeArrowheads="1"/>
          </p:cNvPicPr>
          <p:nvPr/>
        </p:nvPicPr>
        <p:blipFill>
          <a:blip r:embed="rId2" cstate="print"/>
          <a:srcRect/>
          <a:stretch>
            <a:fillRect/>
          </a:stretch>
        </p:blipFill>
        <p:spPr bwMode="auto">
          <a:xfrm>
            <a:off x="1504003" y="1067198"/>
            <a:ext cx="9183994" cy="4224130"/>
          </a:xfrm>
          <a:prstGeom prst="rect">
            <a:avLst/>
          </a:prstGeom>
          <a:noFill/>
          <a:ln w="9525">
            <a:noFill/>
            <a:miter lim="800000"/>
            <a:headEnd/>
            <a:tailEnd/>
          </a:ln>
        </p:spPr>
      </p:pic>
    </p:spTree>
    <p:extLst>
      <p:ext uri="{BB962C8B-B14F-4D97-AF65-F5344CB8AC3E}">
        <p14:creationId xmlns:p14="http://schemas.microsoft.com/office/powerpoint/2010/main" val="2281866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11.1</a:t>
            </a:r>
            <a:r>
              <a:rPr lang="zh-CN" altLang="en-US" dirty="0"/>
              <a:t>  机器学习的发展历史</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机器学习与相关学科</a:t>
            </a:r>
          </a:p>
        </p:txBody>
      </p:sp>
      <p:pic>
        <p:nvPicPr>
          <p:cNvPr id="2" name="Picture 2">
            <a:extLst>
              <a:ext uri="{FF2B5EF4-FFF2-40B4-BE49-F238E27FC236}">
                <a16:creationId xmlns:a16="http://schemas.microsoft.com/office/drawing/2014/main" id="{8E3410A9-B64B-49B6-8E2F-1A5D42849A09}"/>
              </a:ext>
            </a:extLst>
          </p:cNvPr>
          <p:cNvPicPr>
            <a:picLocks noChangeAspect="1" noChangeArrowheads="1"/>
          </p:cNvPicPr>
          <p:nvPr/>
        </p:nvPicPr>
        <p:blipFill>
          <a:blip r:embed="rId2" cstate="print"/>
          <a:srcRect/>
          <a:stretch>
            <a:fillRect/>
          </a:stretch>
        </p:blipFill>
        <p:spPr bwMode="auto">
          <a:xfrm>
            <a:off x="2294191" y="787636"/>
            <a:ext cx="7603617" cy="4649345"/>
          </a:xfrm>
          <a:prstGeom prst="rect">
            <a:avLst/>
          </a:prstGeom>
          <a:noFill/>
          <a:ln w="9525">
            <a:noFill/>
            <a:miter lim="800000"/>
            <a:headEnd/>
            <a:tailEnd/>
          </a:ln>
        </p:spPr>
      </p:pic>
    </p:spTree>
    <p:extLst>
      <p:ext uri="{BB962C8B-B14F-4D97-AF65-F5344CB8AC3E}">
        <p14:creationId xmlns:p14="http://schemas.microsoft.com/office/powerpoint/2010/main" val="1111601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11.1</a:t>
            </a:r>
            <a:r>
              <a:rPr lang="zh-CN" altLang="en-US" dirty="0"/>
              <a:t>  机器学习的发展历史</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机器学习与相关学科</a:t>
            </a:r>
          </a:p>
        </p:txBody>
      </p:sp>
      <p:sp>
        <p:nvSpPr>
          <p:cNvPr id="3" name="Text Box 10">
            <a:extLst>
              <a:ext uri="{FF2B5EF4-FFF2-40B4-BE49-F238E27FC236}">
                <a16:creationId xmlns:a16="http://schemas.microsoft.com/office/drawing/2014/main" id="{A58BFC70-77B6-4F2F-86CD-EF3999D3C087}"/>
              </a:ext>
            </a:extLst>
          </p:cNvPr>
          <p:cNvSpPr txBox="1">
            <a:spLocks noChangeArrowheads="1"/>
          </p:cNvSpPr>
          <p:nvPr/>
        </p:nvSpPr>
        <p:spPr bwMode="auto">
          <a:xfrm>
            <a:off x="4541174" y="1566993"/>
            <a:ext cx="2659062" cy="830263"/>
          </a:xfrm>
          <a:prstGeom prst="rect">
            <a:avLst/>
          </a:prstGeom>
          <a:solidFill>
            <a:schemeClr val="tx2"/>
          </a:solidFill>
          <a:ln w="9525">
            <a:noFill/>
            <a:miter lim="800000"/>
            <a:headEnd/>
            <a:tailEnd/>
          </a:ln>
        </p:spPr>
        <p:txBody>
          <a:bodyPr wrap="none">
            <a:spAutoFit/>
          </a:bodyPr>
          <a:lstStyle/>
          <a:p>
            <a:pPr>
              <a:spcBef>
                <a:spcPct val="50000"/>
              </a:spcBef>
            </a:pPr>
            <a:r>
              <a:rPr lang="zh-CN" altLang="en-US" sz="4800" dirty="0">
                <a:solidFill>
                  <a:schemeClr val="bg1"/>
                </a:solidFill>
                <a:ea typeface="黑体" pitchFamily="2" charset="-122"/>
              </a:rPr>
              <a:t>数据挖掘</a:t>
            </a:r>
          </a:p>
        </p:txBody>
      </p:sp>
      <p:sp>
        <p:nvSpPr>
          <p:cNvPr id="10" name="Text Box 12">
            <a:extLst>
              <a:ext uri="{FF2B5EF4-FFF2-40B4-BE49-F238E27FC236}">
                <a16:creationId xmlns:a16="http://schemas.microsoft.com/office/drawing/2014/main" id="{A7844C40-06D0-4888-B161-2D31128A5BC3}"/>
              </a:ext>
            </a:extLst>
          </p:cNvPr>
          <p:cNvSpPr txBox="1">
            <a:spLocks noChangeArrowheads="1"/>
          </p:cNvSpPr>
          <p:nvPr/>
        </p:nvSpPr>
        <p:spPr bwMode="auto">
          <a:xfrm>
            <a:off x="6348234" y="4151047"/>
            <a:ext cx="1415772" cy="584775"/>
          </a:xfrm>
          <a:prstGeom prst="rect">
            <a:avLst/>
          </a:prstGeom>
          <a:solidFill>
            <a:srgbClr val="7030A0"/>
          </a:solidFill>
          <a:ln w="9525">
            <a:noFill/>
            <a:miter lim="800000"/>
            <a:headEnd/>
            <a:tailEnd/>
          </a:ln>
        </p:spPr>
        <p:txBody>
          <a:bodyPr wrap="none">
            <a:spAutoFit/>
          </a:bodyPr>
          <a:lstStyle/>
          <a:p>
            <a:pPr>
              <a:spcBef>
                <a:spcPct val="50000"/>
              </a:spcBef>
            </a:pPr>
            <a:r>
              <a:rPr lang="zh-CN" altLang="en-US" sz="3200" dirty="0">
                <a:solidFill>
                  <a:schemeClr val="bg1"/>
                </a:solidFill>
                <a:ea typeface="黑体" pitchFamily="2" charset="-122"/>
              </a:rPr>
              <a:t>数据库</a:t>
            </a:r>
          </a:p>
        </p:txBody>
      </p:sp>
      <p:sp>
        <p:nvSpPr>
          <p:cNvPr id="14" name="Text Box 14">
            <a:extLst>
              <a:ext uri="{FF2B5EF4-FFF2-40B4-BE49-F238E27FC236}">
                <a16:creationId xmlns:a16="http://schemas.microsoft.com/office/drawing/2014/main" id="{86FD5D4F-5EBE-4803-BA2C-C2AD45ACABAB}"/>
              </a:ext>
            </a:extLst>
          </p:cNvPr>
          <p:cNvSpPr txBox="1">
            <a:spLocks noChangeArrowheads="1"/>
          </p:cNvSpPr>
          <p:nvPr/>
        </p:nvSpPr>
        <p:spPr bwMode="auto">
          <a:xfrm>
            <a:off x="4044564" y="4151048"/>
            <a:ext cx="1826141" cy="584775"/>
          </a:xfrm>
          <a:prstGeom prst="rect">
            <a:avLst/>
          </a:prstGeom>
          <a:solidFill>
            <a:srgbClr val="7030A0"/>
          </a:solidFill>
          <a:ln w="9525">
            <a:noFill/>
            <a:miter lim="800000"/>
            <a:headEnd/>
            <a:tailEnd/>
          </a:ln>
        </p:spPr>
        <p:txBody>
          <a:bodyPr wrap="none">
            <a:spAutoFit/>
          </a:bodyPr>
          <a:lstStyle/>
          <a:p>
            <a:pPr>
              <a:spcBef>
                <a:spcPct val="50000"/>
              </a:spcBef>
            </a:pPr>
            <a:r>
              <a:rPr lang="zh-CN" altLang="en-US" sz="3200" dirty="0">
                <a:solidFill>
                  <a:schemeClr val="bg1"/>
                </a:solidFill>
                <a:ea typeface="黑体" pitchFamily="2" charset="-122"/>
              </a:rPr>
              <a:t>机器学习</a:t>
            </a:r>
          </a:p>
        </p:txBody>
      </p:sp>
      <p:sp>
        <p:nvSpPr>
          <p:cNvPr id="18" name="Text Box 18">
            <a:extLst>
              <a:ext uri="{FF2B5EF4-FFF2-40B4-BE49-F238E27FC236}">
                <a16:creationId xmlns:a16="http://schemas.microsoft.com/office/drawing/2014/main" id="{F8794906-260D-49E2-BFF4-05A75405F407}"/>
              </a:ext>
            </a:extLst>
          </p:cNvPr>
          <p:cNvSpPr txBox="1">
            <a:spLocks noChangeArrowheads="1"/>
          </p:cNvSpPr>
          <p:nvPr/>
        </p:nvSpPr>
        <p:spPr bwMode="auto">
          <a:xfrm>
            <a:off x="1677858" y="2987407"/>
            <a:ext cx="2657475" cy="584200"/>
          </a:xfrm>
          <a:prstGeom prst="rect">
            <a:avLst/>
          </a:prstGeom>
          <a:solidFill>
            <a:srgbClr val="C00000"/>
          </a:solidFill>
          <a:ln w="9525">
            <a:noFill/>
            <a:miter lim="800000"/>
            <a:headEnd/>
            <a:tailEnd/>
          </a:ln>
        </p:spPr>
        <p:txBody>
          <a:bodyPr wrap="none">
            <a:spAutoFit/>
          </a:bodyPr>
          <a:lstStyle/>
          <a:p>
            <a:pPr>
              <a:spcBef>
                <a:spcPct val="50000"/>
              </a:spcBef>
            </a:pPr>
            <a:r>
              <a:rPr lang="zh-CN" altLang="en-US" sz="3200" dirty="0">
                <a:solidFill>
                  <a:schemeClr val="bg1"/>
                </a:solidFill>
                <a:ea typeface="黑体" pitchFamily="2" charset="-122"/>
              </a:rPr>
              <a:t>数据分析技术</a:t>
            </a:r>
          </a:p>
        </p:txBody>
      </p:sp>
      <p:sp>
        <p:nvSpPr>
          <p:cNvPr id="20" name="Text Box 19">
            <a:extLst>
              <a:ext uri="{FF2B5EF4-FFF2-40B4-BE49-F238E27FC236}">
                <a16:creationId xmlns:a16="http://schemas.microsoft.com/office/drawing/2014/main" id="{836A54EA-0F8C-4714-8BB8-B13D6D791784}"/>
              </a:ext>
            </a:extLst>
          </p:cNvPr>
          <p:cNvSpPr txBox="1">
            <a:spLocks noChangeArrowheads="1"/>
          </p:cNvSpPr>
          <p:nvPr/>
        </p:nvSpPr>
        <p:spPr bwMode="auto">
          <a:xfrm>
            <a:off x="7434582" y="3015949"/>
            <a:ext cx="2657475" cy="584200"/>
          </a:xfrm>
          <a:prstGeom prst="rect">
            <a:avLst/>
          </a:prstGeom>
          <a:solidFill>
            <a:srgbClr val="C00000"/>
          </a:solidFill>
          <a:ln w="9525">
            <a:noFill/>
            <a:miter lim="800000"/>
            <a:headEnd/>
            <a:tailEnd/>
          </a:ln>
        </p:spPr>
        <p:txBody>
          <a:bodyPr wrap="none">
            <a:spAutoFit/>
          </a:bodyPr>
          <a:lstStyle/>
          <a:p>
            <a:pPr>
              <a:spcBef>
                <a:spcPct val="50000"/>
              </a:spcBef>
            </a:pPr>
            <a:r>
              <a:rPr lang="zh-CN" altLang="en-US" sz="3200" dirty="0">
                <a:solidFill>
                  <a:schemeClr val="bg1"/>
                </a:solidFill>
                <a:ea typeface="黑体" pitchFamily="2" charset="-122"/>
              </a:rPr>
              <a:t>数据管理技术</a:t>
            </a:r>
          </a:p>
        </p:txBody>
      </p:sp>
      <p:sp>
        <p:nvSpPr>
          <p:cNvPr id="22" name="AutoShape 21">
            <a:extLst>
              <a:ext uri="{FF2B5EF4-FFF2-40B4-BE49-F238E27FC236}">
                <a16:creationId xmlns:a16="http://schemas.microsoft.com/office/drawing/2014/main" id="{2567F340-46C9-4F35-B67C-F089A542705E}"/>
              </a:ext>
            </a:extLst>
          </p:cNvPr>
          <p:cNvSpPr>
            <a:spLocks noChangeArrowheads="1"/>
          </p:cNvSpPr>
          <p:nvPr/>
        </p:nvSpPr>
        <p:spPr bwMode="auto">
          <a:xfrm>
            <a:off x="4627435" y="2746107"/>
            <a:ext cx="660400" cy="1066800"/>
          </a:xfrm>
          <a:prstGeom prst="upArrow">
            <a:avLst>
              <a:gd name="adj1" fmla="val 50000"/>
              <a:gd name="adj2" fmla="val 43750"/>
            </a:avLst>
          </a:prstGeom>
          <a:solidFill>
            <a:schemeClr val="bg1"/>
          </a:solidFill>
          <a:ln w="25400">
            <a:solidFill>
              <a:srgbClr val="FF0000"/>
            </a:solidFill>
            <a:miter lim="800000"/>
            <a:headEnd/>
            <a:tailEnd/>
          </a:ln>
        </p:spPr>
        <p:txBody>
          <a:bodyPr wrap="none" anchor="ctr"/>
          <a:lstStyle/>
          <a:p>
            <a:endParaRPr lang="zh-CN" altLang="en-US"/>
          </a:p>
        </p:txBody>
      </p:sp>
      <p:sp>
        <p:nvSpPr>
          <p:cNvPr id="24" name="AutoShape 22">
            <a:extLst>
              <a:ext uri="{FF2B5EF4-FFF2-40B4-BE49-F238E27FC236}">
                <a16:creationId xmlns:a16="http://schemas.microsoft.com/office/drawing/2014/main" id="{9B83FC04-2221-4F50-9F8D-39C519BCFA10}"/>
              </a:ext>
            </a:extLst>
          </p:cNvPr>
          <p:cNvSpPr>
            <a:spLocks noChangeArrowheads="1"/>
          </p:cNvSpPr>
          <p:nvPr/>
        </p:nvSpPr>
        <p:spPr bwMode="auto">
          <a:xfrm>
            <a:off x="6482080" y="2746107"/>
            <a:ext cx="660400" cy="1066800"/>
          </a:xfrm>
          <a:prstGeom prst="upArrow">
            <a:avLst>
              <a:gd name="adj1" fmla="val 50000"/>
              <a:gd name="adj2" fmla="val 43750"/>
            </a:avLst>
          </a:prstGeom>
          <a:solidFill>
            <a:schemeClr val="bg1"/>
          </a:solidFill>
          <a:ln w="25400">
            <a:solidFill>
              <a:srgbClr val="FF0000"/>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2800836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11.1</a:t>
            </a:r>
            <a:r>
              <a:rPr lang="zh-CN" altLang="en-US" dirty="0"/>
              <a:t>  机器学习的发展历史</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机器学习发展历史</a:t>
            </a:r>
          </a:p>
        </p:txBody>
      </p:sp>
      <p:pic>
        <p:nvPicPr>
          <p:cNvPr id="11" name="Picture 2">
            <a:extLst>
              <a:ext uri="{FF2B5EF4-FFF2-40B4-BE49-F238E27FC236}">
                <a16:creationId xmlns:a16="http://schemas.microsoft.com/office/drawing/2014/main" id="{D7A338CC-7CC6-44EE-9709-538452B997D9}"/>
              </a:ext>
            </a:extLst>
          </p:cNvPr>
          <p:cNvPicPr>
            <a:picLocks noChangeAspect="1" noChangeArrowheads="1"/>
          </p:cNvPicPr>
          <p:nvPr/>
        </p:nvPicPr>
        <p:blipFill>
          <a:blip r:embed="rId2" cstate="print"/>
          <a:srcRect/>
          <a:stretch>
            <a:fillRect/>
          </a:stretch>
        </p:blipFill>
        <p:spPr>
          <a:xfrm>
            <a:off x="8338165" y="1285085"/>
            <a:ext cx="3301852" cy="1898646"/>
          </a:xfrm>
          <a:prstGeom prst="rect">
            <a:avLst/>
          </a:prstGeom>
          <a:noFill/>
        </p:spPr>
      </p:pic>
      <p:pic>
        <p:nvPicPr>
          <p:cNvPr id="12" name="Picture 3" descr="XOR_perceptron_net">
            <a:extLst>
              <a:ext uri="{FF2B5EF4-FFF2-40B4-BE49-F238E27FC236}">
                <a16:creationId xmlns:a16="http://schemas.microsoft.com/office/drawing/2014/main" id="{A42818CF-F9BD-4242-B1A5-77AFDDC49A1E}"/>
              </a:ext>
            </a:extLst>
          </p:cNvPr>
          <p:cNvPicPr>
            <a:picLocks noChangeAspect="1" noChangeArrowheads="1"/>
          </p:cNvPicPr>
          <p:nvPr/>
        </p:nvPicPr>
        <p:blipFill>
          <a:blip r:embed="rId3" cstate="print"/>
          <a:srcRect/>
          <a:stretch>
            <a:fillRect/>
          </a:stretch>
        </p:blipFill>
        <p:spPr bwMode="auto">
          <a:xfrm>
            <a:off x="714222" y="843127"/>
            <a:ext cx="2796969" cy="2611096"/>
          </a:xfrm>
          <a:prstGeom prst="rect">
            <a:avLst/>
          </a:prstGeom>
          <a:noFill/>
          <a:ln w="9525">
            <a:noFill/>
            <a:miter lim="800000"/>
            <a:headEnd/>
            <a:tailEnd/>
          </a:ln>
        </p:spPr>
      </p:pic>
      <p:pic>
        <p:nvPicPr>
          <p:cNvPr id="13" name="Picture 4">
            <a:extLst>
              <a:ext uri="{FF2B5EF4-FFF2-40B4-BE49-F238E27FC236}">
                <a16:creationId xmlns:a16="http://schemas.microsoft.com/office/drawing/2014/main" id="{697B8C91-CDA6-4F8F-BEA1-A6B82A2BE5AB}"/>
              </a:ext>
            </a:extLst>
          </p:cNvPr>
          <p:cNvPicPr>
            <a:picLocks noChangeAspect="1" noChangeArrowheads="1"/>
          </p:cNvPicPr>
          <p:nvPr/>
        </p:nvPicPr>
        <p:blipFill>
          <a:blip r:embed="rId4" cstate="print"/>
          <a:srcRect/>
          <a:stretch>
            <a:fillRect/>
          </a:stretch>
        </p:blipFill>
        <p:spPr bwMode="auto">
          <a:xfrm>
            <a:off x="4195318" y="1101882"/>
            <a:ext cx="3446528" cy="2145116"/>
          </a:xfrm>
          <a:prstGeom prst="rect">
            <a:avLst/>
          </a:prstGeom>
          <a:noFill/>
          <a:ln w="9525">
            <a:noFill/>
            <a:miter lim="800000"/>
            <a:headEnd/>
            <a:tailEnd/>
          </a:ln>
        </p:spPr>
      </p:pic>
      <p:pic>
        <p:nvPicPr>
          <p:cNvPr id="15" name="Picture 5">
            <a:extLst>
              <a:ext uri="{FF2B5EF4-FFF2-40B4-BE49-F238E27FC236}">
                <a16:creationId xmlns:a16="http://schemas.microsoft.com/office/drawing/2014/main" id="{C3C1FB3A-6B9F-447E-8345-9D4E55C54C5E}"/>
              </a:ext>
            </a:extLst>
          </p:cNvPr>
          <p:cNvPicPr>
            <a:picLocks noChangeAspect="1" noChangeArrowheads="1"/>
          </p:cNvPicPr>
          <p:nvPr/>
        </p:nvPicPr>
        <p:blipFill>
          <a:blip r:embed="rId5" cstate="print"/>
          <a:srcRect/>
          <a:stretch>
            <a:fillRect/>
          </a:stretch>
        </p:blipFill>
        <p:spPr bwMode="auto">
          <a:xfrm>
            <a:off x="564794" y="4274921"/>
            <a:ext cx="2635349" cy="1577239"/>
          </a:xfrm>
          <a:prstGeom prst="rect">
            <a:avLst/>
          </a:prstGeom>
          <a:noFill/>
          <a:ln w="9525">
            <a:noFill/>
            <a:miter lim="800000"/>
            <a:headEnd/>
            <a:tailEnd/>
          </a:ln>
        </p:spPr>
      </p:pic>
      <p:pic>
        <p:nvPicPr>
          <p:cNvPr id="16" name="Picture 7">
            <a:extLst>
              <a:ext uri="{FF2B5EF4-FFF2-40B4-BE49-F238E27FC236}">
                <a16:creationId xmlns:a16="http://schemas.microsoft.com/office/drawing/2014/main" id="{882340CB-FE89-4409-BF17-5CD4DDB0289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320873" y="4274921"/>
            <a:ext cx="3184281" cy="1178719"/>
          </a:xfrm>
          <a:prstGeom prst="rect">
            <a:avLst/>
          </a:prstGeom>
          <a:noFill/>
          <a:ln w="9525">
            <a:noFill/>
            <a:miter lim="800000"/>
            <a:headEnd/>
            <a:tailEnd/>
          </a:ln>
        </p:spPr>
      </p:pic>
      <p:pic>
        <p:nvPicPr>
          <p:cNvPr id="17" name="Picture 6">
            <a:extLst>
              <a:ext uri="{FF2B5EF4-FFF2-40B4-BE49-F238E27FC236}">
                <a16:creationId xmlns:a16="http://schemas.microsoft.com/office/drawing/2014/main" id="{5430CCF4-F6D2-4480-9AF3-1FF2530FC928}"/>
              </a:ext>
            </a:extLst>
          </p:cNvPr>
          <p:cNvPicPr>
            <a:picLocks noChangeAspect="1" noChangeArrowheads="1"/>
          </p:cNvPicPr>
          <p:nvPr/>
        </p:nvPicPr>
        <p:blipFill>
          <a:blip r:embed="rId7" cstate="print"/>
          <a:srcRect/>
          <a:stretch>
            <a:fillRect/>
          </a:stretch>
        </p:blipFill>
        <p:spPr bwMode="auto">
          <a:xfrm>
            <a:off x="7501811" y="4253827"/>
            <a:ext cx="2593731" cy="1235869"/>
          </a:xfrm>
          <a:prstGeom prst="rect">
            <a:avLst/>
          </a:prstGeom>
          <a:noFill/>
          <a:ln w="9525">
            <a:noFill/>
            <a:miter lim="800000"/>
            <a:headEnd/>
            <a:tailEnd/>
          </a:ln>
        </p:spPr>
      </p:pic>
      <p:sp>
        <p:nvSpPr>
          <p:cNvPr id="19" name="文本框 18">
            <a:extLst>
              <a:ext uri="{FF2B5EF4-FFF2-40B4-BE49-F238E27FC236}">
                <a16:creationId xmlns:a16="http://schemas.microsoft.com/office/drawing/2014/main" id="{4812DBC7-EFA5-4C6D-9591-810C5D64AEF6}"/>
              </a:ext>
            </a:extLst>
          </p:cNvPr>
          <p:cNvSpPr txBox="1"/>
          <p:nvPr/>
        </p:nvSpPr>
        <p:spPr>
          <a:xfrm>
            <a:off x="1133856" y="3507301"/>
            <a:ext cx="1292352" cy="461665"/>
          </a:xfrm>
          <a:prstGeom prst="rect">
            <a:avLst/>
          </a:prstGeom>
          <a:solidFill>
            <a:srgbClr val="C00000"/>
          </a:solidFill>
          <a:ln>
            <a:noFill/>
          </a:ln>
        </p:spPr>
        <p:txBody>
          <a:bodyPr wrap="square">
            <a:spAutoFit/>
          </a:bodyPr>
          <a:lstStyle/>
          <a:p>
            <a:pPr algn="ctr"/>
            <a:r>
              <a:rPr lang="zh-CN" altLang="zh-CN" sz="2400" dirty="0">
                <a:solidFill>
                  <a:schemeClr val="bg1"/>
                </a:solidFill>
                <a:latin typeface="黑体" panose="02010609060101010101" pitchFamily="49" charset="-122"/>
                <a:ea typeface="黑体" panose="02010609060101010101" pitchFamily="49" charset="-122"/>
              </a:rPr>
              <a:t>感知机</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77440A59-3793-46C0-B784-D863428CC4DC}"/>
              </a:ext>
            </a:extLst>
          </p:cNvPr>
          <p:cNvSpPr txBox="1"/>
          <p:nvPr/>
        </p:nvSpPr>
        <p:spPr>
          <a:xfrm>
            <a:off x="4932917" y="3511019"/>
            <a:ext cx="1960195" cy="461665"/>
          </a:xfrm>
          <a:prstGeom prst="rect">
            <a:avLst/>
          </a:prstGeom>
          <a:solidFill>
            <a:srgbClr val="C00000"/>
          </a:solidFill>
          <a:ln>
            <a:noFill/>
          </a:ln>
        </p:spPr>
        <p:txBody>
          <a:bodyPr wrap="square">
            <a:spAutoFit/>
          </a:bodyPr>
          <a:lstStyle/>
          <a:p>
            <a:pPr algn="ctr"/>
            <a:r>
              <a:rPr lang="zh-CN" altLang="en-US" sz="2400" dirty="0">
                <a:solidFill>
                  <a:schemeClr val="bg1"/>
                </a:solidFill>
                <a:latin typeface="黑体" panose="02010609060101010101" pitchFamily="49" charset="-122"/>
                <a:ea typeface="黑体" panose="02010609060101010101" pitchFamily="49" charset="-122"/>
              </a:rPr>
              <a:t>线性适应元</a:t>
            </a:r>
          </a:p>
        </p:txBody>
      </p:sp>
      <p:sp>
        <p:nvSpPr>
          <p:cNvPr id="7" name="文本框 6">
            <a:extLst>
              <a:ext uri="{FF2B5EF4-FFF2-40B4-BE49-F238E27FC236}">
                <a16:creationId xmlns:a16="http://schemas.microsoft.com/office/drawing/2014/main" id="{6049055B-CB6A-4680-985D-8FF897CA8DD7}"/>
              </a:ext>
            </a:extLst>
          </p:cNvPr>
          <p:cNvSpPr txBox="1"/>
          <p:nvPr/>
        </p:nvSpPr>
        <p:spPr>
          <a:xfrm>
            <a:off x="8525765" y="3514504"/>
            <a:ext cx="3038346" cy="461665"/>
          </a:xfrm>
          <a:prstGeom prst="rect">
            <a:avLst/>
          </a:prstGeom>
          <a:solidFill>
            <a:srgbClr val="C00000"/>
          </a:solidFill>
          <a:ln>
            <a:noFill/>
          </a:ln>
        </p:spPr>
        <p:txBody>
          <a:bodyPr wrap="square">
            <a:spAutoFit/>
          </a:bodyPr>
          <a:lstStyle/>
          <a:p>
            <a:pPr algn="ctr"/>
            <a:r>
              <a:rPr lang="zh-CN" altLang="en-US" sz="2400" dirty="0">
                <a:solidFill>
                  <a:schemeClr val="bg1"/>
                </a:solidFill>
                <a:latin typeface="黑体" panose="02010609060101010101" pitchFamily="49" charset="-122"/>
                <a:ea typeface="黑体" panose="02010609060101010101" pitchFamily="49" charset="-122"/>
              </a:rPr>
              <a:t>连接主义学习模型</a:t>
            </a:r>
          </a:p>
        </p:txBody>
      </p:sp>
      <p:sp>
        <p:nvSpPr>
          <p:cNvPr id="8" name="文本框 7">
            <a:extLst>
              <a:ext uri="{FF2B5EF4-FFF2-40B4-BE49-F238E27FC236}">
                <a16:creationId xmlns:a16="http://schemas.microsoft.com/office/drawing/2014/main" id="{8E0A8A99-D930-4698-8837-FC7A36A99BCA}"/>
              </a:ext>
            </a:extLst>
          </p:cNvPr>
          <p:cNvSpPr txBox="1"/>
          <p:nvPr/>
        </p:nvSpPr>
        <p:spPr>
          <a:xfrm>
            <a:off x="849324" y="6092639"/>
            <a:ext cx="2066287" cy="461665"/>
          </a:xfrm>
          <a:prstGeom prst="rect">
            <a:avLst/>
          </a:prstGeom>
          <a:solidFill>
            <a:srgbClr val="C00000"/>
          </a:solidFill>
          <a:ln>
            <a:noFill/>
          </a:ln>
        </p:spPr>
        <p:txBody>
          <a:bodyPr wrap="square">
            <a:spAutoFit/>
          </a:bodyPr>
          <a:lstStyle/>
          <a:p>
            <a:pPr algn="ctr"/>
            <a:r>
              <a:rPr lang="zh-CN" altLang="en-US" sz="2400" dirty="0">
                <a:solidFill>
                  <a:schemeClr val="bg1"/>
                </a:solidFill>
                <a:latin typeface="黑体" panose="02010609060101010101" pitchFamily="49" charset="-122"/>
                <a:ea typeface="黑体" panose="02010609060101010101" pitchFamily="49" charset="-122"/>
              </a:rPr>
              <a:t>统计学习模型</a:t>
            </a:r>
          </a:p>
        </p:txBody>
      </p:sp>
      <p:sp>
        <p:nvSpPr>
          <p:cNvPr id="9" name="文本框 8">
            <a:extLst>
              <a:ext uri="{FF2B5EF4-FFF2-40B4-BE49-F238E27FC236}">
                <a16:creationId xmlns:a16="http://schemas.microsoft.com/office/drawing/2014/main" id="{93CCDD39-90AC-4250-AC5A-981B484586F9}"/>
              </a:ext>
            </a:extLst>
          </p:cNvPr>
          <p:cNvSpPr txBox="1"/>
          <p:nvPr/>
        </p:nvSpPr>
        <p:spPr>
          <a:xfrm>
            <a:off x="5013451" y="6088057"/>
            <a:ext cx="1735453" cy="461665"/>
          </a:xfrm>
          <a:prstGeom prst="rect">
            <a:avLst/>
          </a:prstGeom>
          <a:solidFill>
            <a:srgbClr val="C00000"/>
          </a:solidFill>
          <a:ln>
            <a:noFill/>
          </a:ln>
        </p:spPr>
        <p:txBody>
          <a:bodyPr wrap="square">
            <a:spAutoFit/>
          </a:bodyPr>
          <a:lstStyle/>
          <a:p>
            <a:pPr algn="ctr"/>
            <a:r>
              <a:rPr lang="zh-CN" altLang="en-US" sz="2400" dirty="0">
                <a:solidFill>
                  <a:schemeClr val="bg1"/>
                </a:solidFill>
                <a:latin typeface="黑体" panose="02010609060101010101" pitchFamily="49" charset="-122"/>
                <a:ea typeface="黑体" panose="02010609060101010101" pitchFamily="49" charset="-122"/>
              </a:rPr>
              <a:t>“核方法”</a:t>
            </a:r>
          </a:p>
        </p:txBody>
      </p:sp>
    </p:spTree>
    <p:extLst>
      <p:ext uri="{BB962C8B-B14F-4D97-AF65-F5344CB8AC3E}">
        <p14:creationId xmlns:p14="http://schemas.microsoft.com/office/powerpoint/2010/main" val="4223449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11.1</a:t>
            </a:r>
            <a:r>
              <a:rPr lang="zh-CN" altLang="en-US" dirty="0"/>
              <a:t>  机器学习的发展历史</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机器学习发展历史</a:t>
            </a:r>
          </a:p>
        </p:txBody>
      </p:sp>
      <p:pic>
        <p:nvPicPr>
          <p:cNvPr id="2" name="Picture 6">
            <a:extLst>
              <a:ext uri="{FF2B5EF4-FFF2-40B4-BE49-F238E27FC236}">
                <a16:creationId xmlns:a16="http://schemas.microsoft.com/office/drawing/2014/main" id="{C1106D24-B595-4405-A961-3C2C5FE17B5A}"/>
              </a:ext>
            </a:extLst>
          </p:cNvPr>
          <p:cNvPicPr>
            <a:picLocks noChangeAspect="1" noChangeArrowheads="1"/>
          </p:cNvPicPr>
          <p:nvPr/>
        </p:nvPicPr>
        <p:blipFill>
          <a:blip r:embed="rId2" cstate="print"/>
          <a:srcRect/>
          <a:stretch>
            <a:fillRect/>
          </a:stretch>
        </p:blipFill>
        <p:spPr bwMode="auto">
          <a:xfrm>
            <a:off x="805641" y="3429000"/>
            <a:ext cx="4193080" cy="2403974"/>
          </a:xfrm>
          <a:prstGeom prst="rect">
            <a:avLst/>
          </a:prstGeom>
          <a:noFill/>
          <a:ln w="12699" algn="ctr">
            <a:noFill/>
            <a:miter lim="800000"/>
            <a:headEnd/>
            <a:tailEnd/>
          </a:ln>
        </p:spPr>
      </p:pic>
      <p:pic>
        <p:nvPicPr>
          <p:cNvPr id="3" name="Picture 7">
            <a:extLst>
              <a:ext uri="{FF2B5EF4-FFF2-40B4-BE49-F238E27FC236}">
                <a16:creationId xmlns:a16="http://schemas.microsoft.com/office/drawing/2014/main" id="{96E39D8A-A962-4BB5-90CF-CA315BAE6230}"/>
              </a:ext>
            </a:extLst>
          </p:cNvPr>
          <p:cNvPicPr>
            <a:picLocks noChangeAspect="1" noChangeArrowheads="1"/>
          </p:cNvPicPr>
          <p:nvPr/>
        </p:nvPicPr>
        <p:blipFill>
          <a:blip r:embed="rId3" cstate="print"/>
          <a:srcRect/>
          <a:stretch>
            <a:fillRect/>
          </a:stretch>
        </p:blipFill>
        <p:spPr bwMode="auto">
          <a:xfrm>
            <a:off x="5305289" y="819091"/>
            <a:ext cx="3775983" cy="2283449"/>
          </a:xfrm>
          <a:prstGeom prst="rect">
            <a:avLst/>
          </a:prstGeom>
          <a:noFill/>
          <a:ln w="12699" algn="ctr">
            <a:noFill/>
            <a:miter lim="800000"/>
            <a:headEnd/>
            <a:tailEnd/>
          </a:ln>
        </p:spPr>
      </p:pic>
      <p:pic>
        <p:nvPicPr>
          <p:cNvPr id="10" name="Picture 8">
            <a:extLst>
              <a:ext uri="{FF2B5EF4-FFF2-40B4-BE49-F238E27FC236}">
                <a16:creationId xmlns:a16="http://schemas.microsoft.com/office/drawing/2014/main" id="{323D89A4-5061-4270-95A9-B0E72F129E9E}"/>
              </a:ext>
            </a:extLst>
          </p:cNvPr>
          <p:cNvPicPr>
            <a:picLocks noChangeAspect="1" noChangeArrowheads="1"/>
          </p:cNvPicPr>
          <p:nvPr/>
        </p:nvPicPr>
        <p:blipFill>
          <a:blip r:embed="rId4" cstate="print"/>
          <a:srcRect/>
          <a:stretch>
            <a:fillRect/>
          </a:stretch>
        </p:blipFill>
        <p:spPr bwMode="auto">
          <a:xfrm>
            <a:off x="805641" y="819092"/>
            <a:ext cx="4193080" cy="2283449"/>
          </a:xfrm>
          <a:prstGeom prst="rect">
            <a:avLst/>
          </a:prstGeom>
          <a:noFill/>
          <a:ln w="12699" algn="ctr">
            <a:solidFill>
              <a:schemeClr val="tx1"/>
            </a:solidFill>
            <a:miter lim="800000"/>
            <a:headEnd/>
            <a:tailEnd/>
          </a:ln>
        </p:spPr>
      </p:pic>
      <p:pic>
        <p:nvPicPr>
          <p:cNvPr id="14" name="Picture 9">
            <a:extLst>
              <a:ext uri="{FF2B5EF4-FFF2-40B4-BE49-F238E27FC236}">
                <a16:creationId xmlns:a16="http://schemas.microsoft.com/office/drawing/2014/main" id="{FAF074A7-BEA1-4EA0-A4BE-FBB71B305A53}"/>
              </a:ext>
            </a:extLst>
          </p:cNvPr>
          <p:cNvPicPr>
            <a:picLocks noChangeAspect="1" noChangeArrowheads="1"/>
          </p:cNvPicPr>
          <p:nvPr/>
        </p:nvPicPr>
        <p:blipFill>
          <a:blip r:embed="rId5" cstate="print"/>
          <a:srcRect/>
          <a:stretch>
            <a:fillRect/>
          </a:stretch>
        </p:blipFill>
        <p:spPr bwMode="auto">
          <a:xfrm>
            <a:off x="5305288" y="3429000"/>
            <a:ext cx="3775983" cy="1923288"/>
          </a:xfrm>
          <a:prstGeom prst="rect">
            <a:avLst/>
          </a:prstGeom>
          <a:noFill/>
          <a:ln w="12699" algn="ctr">
            <a:noFill/>
            <a:miter lim="800000"/>
            <a:headEnd/>
            <a:tailEnd/>
          </a:ln>
        </p:spPr>
      </p:pic>
      <p:sp>
        <p:nvSpPr>
          <p:cNvPr id="24" name="标题 1">
            <a:extLst>
              <a:ext uri="{FF2B5EF4-FFF2-40B4-BE49-F238E27FC236}">
                <a16:creationId xmlns:a16="http://schemas.microsoft.com/office/drawing/2014/main" id="{24A346C9-0934-43AD-ABDF-56ADEA37C4B4}"/>
              </a:ext>
            </a:extLst>
          </p:cNvPr>
          <p:cNvSpPr txBox="1">
            <a:spLocks/>
          </p:cNvSpPr>
          <p:nvPr/>
        </p:nvSpPr>
        <p:spPr>
          <a:xfrm>
            <a:off x="2298703" y="6055193"/>
            <a:ext cx="4635497" cy="577256"/>
          </a:xfrm>
          <a:prstGeom prst="rect">
            <a:avLst/>
          </a:prstGeom>
          <a:solidFill>
            <a:schemeClr val="tx2"/>
          </a:solidFill>
          <a:ln>
            <a:noFill/>
          </a:ln>
        </p:spPr>
        <p:txBody>
          <a:bodyPr lIns="91430" tIns="45715" rIns="91430" bIns="45715">
            <a:normAutofit fontScale="97500"/>
          </a:bodyPr>
          <a:lstStyle/>
          <a:p>
            <a:pPr algn="ctr" defTabSz="914296">
              <a:defRPr/>
            </a:pPr>
            <a:r>
              <a:rPr lang="zh-CN" altLang="en-US" sz="3200" dirty="0">
                <a:solidFill>
                  <a:schemeClr val="bg1"/>
                </a:solidFill>
                <a:latin typeface="+mj-lt"/>
                <a:ea typeface="黑体" pitchFamily="49" charset="-122"/>
                <a:cs typeface="+mj-cs"/>
              </a:rPr>
              <a:t>开启人工智能的新时代</a:t>
            </a:r>
          </a:p>
        </p:txBody>
      </p:sp>
    </p:spTree>
    <p:extLst>
      <p:ext uri="{BB962C8B-B14F-4D97-AF65-F5344CB8AC3E}">
        <p14:creationId xmlns:p14="http://schemas.microsoft.com/office/powerpoint/2010/main" val="1417356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a:xfrm>
            <a:off x="6295131" y="993815"/>
            <a:ext cx="4801847" cy="755650"/>
          </a:xfrm>
        </p:spPr>
        <p:txBody>
          <a:bodyPr>
            <a:normAutofit/>
          </a:bodyPr>
          <a:lstStyle/>
          <a:p>
            <a:r>
              <a:rPr lang="zh-CN" altLang="en-US" dirty="0"/>
              <a:t>机器学习的发展历史</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2334234"/>
            <a:ext cx="4801847" cy="755650"/>
          </a:xfrm>
        </p:spPr>
        <p:txBody>
          <a:bodyPr>
            <a:normAutofit/>
          </a:bodyPr>
          <a:lstStyle/>
          <a:p>
            <a:r>
              <a:rPr lang="zh-CN" altLang="en-US" sz="3200" b="1" dirty="0">
                <a:latin typeface="Calibri" panose="020F0502020204030204" pitchFamily="34" charset="0"/>
              </a:rPr>
              <a:t>机器学习的方法</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31" y="3674653"/>
            <a:ext cx="4801847" cy="755650"/>
          </a:xfrm>
        </p:spPr>
        <p:txBody>
          <a:bodyPr vert="horz" lIns="91440" tIns="45720" rIns="91440" bIns="45720" rtlCol="0" anchor="ctr">
            <a:normAutofit/>
          </a:bodyPr>
          <a:lstStyle/>
          <a:p>
            <a:pPr marL="0" indent="0">
              <a:buNone/>
            </a:pPr>
            <a:r>
              <a:rPr lang="zh-CN" altLang="en-US" dirty="0">
                <a:latin typeface="Calibri" panose="020F0502020204030204" pitchFamily="34" charset="0"/>
              </a:rPr>
              <a:t>机器学习最新发展</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a:xfrm>
            <a:off x="5084074" y="1042583"/>
            <a:ext cx="741082" cy="755650"/>
          </a:xfrm>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383002"/>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3723421"/>
            <a:ext cx="741082" cy="755650"/>
          </a:xfrm>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400" dirty="0">
                <a:solidFill>
                  <a:schemeClr val="bg1"/>
                </a:solidFill>
              </a:rPr>
              <a:t>第 </a:t>
            </a:r>
            <a:r>
              <a:rPr lang="en-US" altLang="zh-CN" sz="2400" dirty="0">
                <a:solidFill>
                  <a:schemeClr val="bg1"/>
                </a:solidFill>
              </a:rPr>
              <a:t>11 </a:t>
            </a:r>
            <a:r>
              <a:rPr lang="zh-CN" altLang="en-US" sz="2400" dirty="0">
                <a:solidFill>
                  <a:schemeClr val="bg1"/>
                </a:solidFill>
              </a:rPr>
              <a:t>章</a:t>
            </a:r>
            <a:br>
              <a:rPr lang="en-US" altLang="zh-CN" sz="5400" dirty="0">
                <a:solidFill>
                  <a:schemeClr val="bg1"/>
                </a:solidFill>
              </a:rPr>
            </a:br>
            <a:r>
              <a:rPr lang="zh-CN" altLang="en-US" sz="3200" dirty="0">
                <a:solidFill>
                  <a:schemeClr val="bg1"/>
                </a:solidFill>
              </a:rPr>
              <a:t>机器学习方法</a:t>
            </a:r>
            <a:endParaRPr lang="zh-CN" altLang="en-US" sz="5400" dirty="0">
              <a:solidFill>
                <a:schemeClr val="bg1"/>
              </a:solidFill>
            </a:endParaRPr>
          </a:p>
        </p:txBody>
      </p:sp>
    </p:spTree>
    <p:extLst>
      <p:ext uri="{BB962C8B-B14F-4D97-AF65-F5344CB8AC3E}">
        <p14:creationId xmlns:p14="http://schemas.microsoft.com/office/powerpoint/2010/main" val="116690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zh-CN" altLang="en-US"/>
              <a:t>开篇实例</a:t>
            </a:r>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他会迟到吗？</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pic>
        <p:nvPicPr>
          <p:cNvPr id="3074" name="Picture 2">
            <a:extLst>
              <a:ext uri="{FF2B5EF4-FFF2-40B4-BE49-F238E27FC236}">
                <a16:creationId xmlns:a16="http://schemas.microsoft.com/office/drawing/2014/main" id="{BE8DE1D1-C86F-40B0-9F76-9152D5B2A92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67048" y="1290953"/>
            <a:ext cx="1810202" cy="18102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DBA8C5E-DE82-4F91-8730-5A14783E184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173439" y="3429000"/>
            <a:ext cx="1401622" cy="1771650"/>
          </a:xfrm>
          <a:prstGeom prst="rect">
            <a:avLst/>
          </a:prstGeom>
          <a:noFill/>
          <a:extLst>
            <a:ext uri="{909E8E84-426E-40DD-AFC4-6F175D3DCCD1}">
              <a14:hiddenFill xmlns:a14="http://schemas.microsoft.com/office/drawing/2010/main">
                <a:solidFill>
                  <a:srgbClr val="FFFFFF"/>
                </a:solidFill>
              </a14:hiddenFill>
            </a:ext>
          </a:extLst>
        </p:spPr>
      </p:pic>
      <p:sp>
        <p:nvSpPr>
          <p:cNvPr id="3" name="对话气泡: 圆角矩形 2">
            <a:extLst>
              <a:ext uri="{FF2B5EF4-FFF2-40B4-BE49-F238E27FC236}">
                <a16:creationId xmlns:a16="http://schemas.microsoft.com/office/drawing/2014/main" id="{04151582-4EA7-4D5A-8CCE-F110EA07EBC0}"/>
              </a:ext>
            </a:extLst>
          </p:cNvPr>
          <p:cNvSpPr/>
          <p:nvPr/>
        </p:nvSpPr>
        <p:spPr>
          <a:xfrm>
            <a:off x="3328415" y="1124244"/>
            <a:ext cx="4205119" cy="1411692"/>
          </a:xfrm>
          <a:prstGeom prst="wedgeRoundRectCallout">
            <a:avLst>
              <a:gd name="adj1" fmla="val -60099"/>
              <a:gd name="adj2" fmla="val 338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明天是星期三，我们一起去打乒乓球吧，下午</a:t>
            </a: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点在体育场见面，不见不散。</a:t>
            </a:r>
          </a:p>
        </p:txBody>
      </p:sp>
      <p:sp>
        <p:nvSpPr>
          <p:cNvPr id="5" name="思想气泡: 云 4">
            <a:extLst>
              <a:ext uri="{FF2B5EF4-FFF2-40B4-BE49-F238E27FC236}">
                <a16:creationId xmlns:a16="http://schemas.microsoft.com/office/drawing/2014/main" id="{9977BBB3-1C0F-483D-B2DA-DCD386E8EED0}"/>
              </a:ext>
            </a:extLst>
          </p:cNvPr>
          <p:cNvSpPr/>
          <p:nvPr/>
        </p:nvSpPr>
        <p:spPr>
          <a:xfrm>
            <a:off x="4329218" y="3281521"/>
            <a:ext cx="4205119" cy="1499616"/>
          </a:xfrm>
          <a:prstGeom prst="cloudCallout">
            <a:avLst>
              <a:gd name="adj1" fmla="val 60638"/>
              <a:gd name="adj2" fmla="val 340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他总是迟到，明天会准时抵达吗？</a:t>
            </a:r>
          </a:p>
        </p:txBody>
      </p:sp>
    </p:spTree>
    <p:extLst>
      <p:ext uri="{BB962C8B-B14F-4D97-AF65-F5344CB8AC3E}">
        <p14:creationId xmlns:p14="http://schemas.microsoft.com/office/powerpoint/2010/main" val="188625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11.2</a:t>
            </a:r>
            <a:r>
              <a:rPr lang="zh-CN" altLang="en-US" dirty="0"/>
              <a:t>  机器学习的方法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机器学习的基本任务</a:t>
            </a:r>
            <a:endParaRPr lang="en-US" altLang="zh-CN" dirty="0"/>
          </a:p>
        </p:txBody>
      </p:sp>
      <p:pic>
        <p:nvPicPr>
          <p:cNvPr id="3" name="Picture 2">
            <a:extLst>
              <a:ext uri="{FF2B5EF4-FFF2-40B4-BE49-F238E27FC236}">
                <a16:creationId xmlns:a16="http://schemas.microsoft.com/office/drawing/2014/main" id="{44D8A59D-64A0-47CF-BA0A-1C21050392B9}"/>
              </a:ext>
            </a:extLst>
          </p:cNvPr>
          <p:cNvPicPr>
            <a:picLocks noChangeAspect="1" noChangeArrowheads="1"/>
          </p:cNvPicPr>
          <p:nvPr/>
        </p:nvPicPr>
        <p:blipFill>
          <a:blip r:embed="rId2" cstate="print"/>
          <a:srcRect/>
          <a:stretch>
            <a:fillRect/>
          </a:stretch>
        </p:blipFill>
        <p:spPr bwMode="auto">
          <a:xfrm>
            <a:off x="2348208" y="1094550"/>
            <a:ext cx="7495583" cy="2063178"/>
          </a:xfrm>
          <a:prstGeom prst="rect">
            <a:avLst/>
          </a:prstGeom>
          <a:noFill/>
          <a:ln w="9525">
            <a:noFill/>
            <a:miter lim="800000"/>
            <a:headEnd/>
            <a:tailEnd/>
          </a:ln>
        </p:spPr>
      </p:pic>
      <p:pic>
        <p:nvPicPr>
          <p:cNvPr id="8" name="Picture 3">
            <a:extLst>
              <a:ext uri="{FF2B5EF4-FFF2-40B4-BE49-F238E27FC236}">
                <a16:creationId xmlns:a16="http://schemas.microsoft.com/office/drawing/2014/main" id="{E2C62B53-E99F-4F9C-A4F3-AC9D8CFC1E98}"/>
              </a:ext>
            </a:extLst>
          </p:cNvPr>
          <p:cNvPicPr>
            <a:picLocks noChangeAspect="1" noChangeArrowheads="1"/>
          </p:cNvPicPr>
          <p:nvPr/>
        </p:nvPicPr>
        <p:blipFill>
          <a:blip r:embed="rId3" cstate="print"/>
          <a:srcRect/>
          <a:stretch>
            <a:fillRect/>
          </a:stretch>
        </p:blipFill>
        <p:spPr bwMode="auto">
          <a:xfrm>
            <a:off x="970357" y="3840460"/>
            <a:ext cx="10251286" cy="1417731"/>
          </a:xfrm>
          <a:prstGeom prst="rect">
            <a:avLst/>
          </a:prstGeom>
          <a:noFill/>
          <a:ln w="9525">
            <a:noFill/>
            <a:miter lim="800000"/>
            <a:headEnd/>
            <a:tailEnd/>
          </a:ln>
        </p:spPr>
      </p:pic>
    </p:spTree>
    <p:extLst>
      <p:ext uri="{BB962C8B-B14F-4D97-AF65-F5344CB8AC3E}">
        <p14:creationId xmlns:p14="http://schemas.microsoft.com/office/powerpoint/2010/main" val="3512789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11.2</a:t>
            </a:r>
            <a:r>
              <a:rPr lang="zh-CN" altLang="en-US" dirty="0"/>
              <a:t>  机器学习的方法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基本术语</a:t>
            </a:r>
            <a:endParaRPr lang="en-US" altLang="zh-CN" dirty="0"/>
          </a:p>
        </p:txBody>
      </p:sp>
      <p:graphicFrame>
        <p:nvGraphicFramePr>
          <p:cNvPr id="2" name="表格 1">
            <a:extLst>
              <a:ext uri="{FF2B5EF4-FFF2-40B4-BE49-F238E27FC236}">
                <a16:creationId xmlns:a16="http://schemas.microsoft.com/office/drawing/2014/main" id="{7272EB0F-FDBD-4CDA-8F94-168A460A467D}"/>
              </a:ext>
            </a:extLst>
          </p:cNvPr>
          <p:cNvGraphicFramePr>
            <a:graphicFrameLocks noGrp="1"/>
          </p:cNvGraphicFramePr>
          <p:nvPr>
            <p:extLst>
              <p:ext uri="{D42A27DB-BD31-4B8C-83A1-F6EECF244321}">
                <p14:modId xmlns:p14="http://schemas.microsoft.com/office/powerpoint/2010/main" val="3567143250"/>
              </p:ext>
            </p:extLst>
          </p:nvPr>
        </p:nvGraphicFramePr>
        <p:xfrm>
          <a:off x="2071878" y="781372"/>
          <a:ext cx="8048244" cy="1981200"/>
        </p:xfrm>
        <a:graphic>
          <a:graphicData uri="http://schemas.openxmlformats.org/drawingml/2006/table">
            <a:tbl>
              <a:tblPr firstRow="1" bandRow="1">
                <a:tableStyleId>{5C22544A-7EE6-4342-B048-85BDC9FD1C3A}</a:tableStyleId>
              </a:tblPr>
              <a:tblGrid>
                <a:gridCol w="1596239">
                  <a:extLst>
                    <a:ext uri="{9D8B030D-6E8A-4147-A177-3AD203B41FA5}">
                      <a16:colId xmlns:a16="http://schemas.microsoft.com/office/drawing/2014/main" val="20000"/>
                    </a:ext>
                  </a:extLst>
                </a:gridCol>
                <a:gridCol w="1596239">
                  <a:extLst>
                    <a:ext uri="{9D8B030D-6E8A-4147-A177-3AD203B41FA5}">
                      <a16:colId xmlns:a16="http://schemas.microsoft.com/office/drawing/2014/main" val="20001"/>
                    </a:ext>
                  </a:extLst>
                </a:gridCol>
                <a:gridCol w="1596239">
                  <a:extLst>
                    <a:ext uri="{9D8B030D-6E8A-4147-A177-3AD203B41FA5}">
                      <a16:colId xmlns:a16="http://schemas.microsoft.com/office/drawing/2014/main" val="20002"/>
                    </a:ext>
                  </a:extLst>
                </a:gridCol>
                <a:gridCol w="1596239">
                  <a:extLst>
                    <a:ext uri="{9D8B030D-6E8A-4147-A177-3AD203B41FA5}">
                      <a16:colId xmlns:a16="http://schemas.microsoft.com/office/drawing/2014/main" val="20003"/>
                    </a:ext>
                  </a:extLst>
                </a:gridCol>
                <a:gridCol w="1663288">
                  <a:extLst>
                    <a:ext uri="{9D8B030D-6E8A-4147-A177-3AD203B41FA5}">
                      <a16:colId xmlns:a16="http://schemas.microsoft.com/office/drawing/2014/main" val="20004"/>
                    </a:ext>
                  </a:extLst>
                </a:gridCol>
              </a:tblGrid>
              <a:tr h="197402">
                <a:tc>
                  <a:txBody>
                    <a:bodyPr/>
                    <a:lstStyle/>
                    <a:p>
                      <a:pPr algn="ctr"/>
                      <a:r>
                        <a:rPr lang="zh-CN" altLang="en-US" sz="2000" dirty="0"/>
                        <a:t>求职者</a:t>
                      </a:r>
                    </a:p>
                  </a:txBody>
                  <a:tcPr anchor="ctr"/>
                </a:tc>
                <a:tc>
                  <a:txBody>
                    <a:bodyPr/>
                    <a:lstStyle/>
                    <a:p>
                      <a:pPr algn="ctr"/>
                      <a:r>
                        <a:rPr lang="zh-CN" altLang="en-US" sz="2000" dirty="0"/>
                        <a:t>笔试成绩</a:t>
                      </a:r>
                    </a:p>
                  </a:txBody>
                  <a:tcPr anchor="ctr"/>
                </a:tc>
                <a:tc>
                  <a:txBody>
                    <a:bodyPr/>
                    <a:lstStyle/>
                    <a:p>
                      <a:pPr algn="ctr"/>
                      <a:r>
                        <a:rPr lang="zh-CN" altLang="en-US" sz="2000" dirty="0"/>
                        <a:t>语言</a:t>
                      </a:r>
                    </a:p>
                  </a:txBody>
                  <a:tcPr anchor="ctr"/>
                </a:tc>
                <a:tc>
                  <a:txBody>
                    <a:bodyPr/>
                    <a:lstStyle/>
                    <a:p>
                      <a:pPr algn="ctr"/>
                      <a:r>
                        <a:rPr lang="zh-CN" altLang="en-US" sz="2000" dirty="0"/>
                        <a:t>工作经验</a:t>
                      </a:r>
                    </a:p>
                  </a:txBody>
                  <a:tcPr anchor="ctr"/>
                </a:tc>
                <a:tc>
                  <a:txBody>
                    <a:bodyPr/>
                    <a:lstStyle/>
                    <a:p>
                      <a:pPr algn="ctr"/>
                      <a:r>
                        <a:rPr lang="zh-CN" altLang="en-US" sz="2000" dirty="0"/>
                        <a:t>是否录取</a:t>
                      </a:r>
                    </a:p>
                  </a:txBody>
                  <a:tcPr anchor="ctr"/>
                </a:tc>
                <a:extLst>
                  <a:ext uri="{0D108BD9-81ED-4DB2-BD59-A6C34878D82A}">
                    <a16:rowId xmlns:a16="http://schemas.microsoft.com/office/drawing/2014/main" val="10000"/>
                  </a:ext>
                </a:extLst>
              </a:tr>
              <a:tr h="197402">
                <a:tc>
                  <a:txBody>
                    <a:bodyPr/>
                    <a:lstStyle/>
                    <a:p>
                      <a:pPr algn="ctr"/>
                      <a:r>
                        <a:rPr lang="en-US" altLang="zh-CN" sz="2000" dirty="0"/>
                        <a:t>1</a:t>
                      </a:r>
                      <a:endParaRPr lang="zh-CN" altLang="en-US" sz="2000" dirty="0"/>
                    </a:p>
                  </a:txBody>
                  <a:tcPr anchor="ctr"/>
                </a:tc>
                <a:tc>
                  <a:txBody>
                    <a:bodyPr/>
                    <a:lstStyle/>
                    <a:p>
                      <a:pPr algn="ctr"/>
                      <a:r>
                        <a:rPr lang="en-US" altLang="zh-CN" sz="2000" dirty="0"/>
                        <a:t>A</a:t>
                      </a:r>
                      <a:endParaRPr lang="zh-CN" altLang="en-US" sz="2000" dirty="0"/>
                    </a:p>
                  </a:txBody>
                  <a:tcPr anchor="ctr"/>
                </a:tc>
                <a:tc>
                  <a:txBody>
                    <a:bodyPr/>
                    <a:lstStyle/>
                    <a:p>
                      <a:pPr algn="ctr"/>
                      <a:r>
                        <a:rPr lang="en-US" altLang="zh-CN" sz="2000" dirty="0"/>
                        <a:t>Java</a:t>
                      </a:r>
                      <a:endParaRPr lang="zh-CN" altLang="en-US" sz="2000" dirty="0"/>
                    </a:p>
                  </a:txBody>
                  <a:tcPr anchor="ctr"/>
                </a:tc>
                <a:tc>
                  <a:txBody>
                    <a:bodyPr/>
                    <a:lstStyle/>
                    <a:p>
                      <a:pPr algn="ctr"/>
                      <a:r>
                        <a:rPr lang="en-US" altLang="zh-CN" sz="2000" dirty="0"/>
                        <a:t>2</a:t>
                      </a:r>
                      <a:r>
                        <a:rPr lang="zh-CN" altLang="en-US" sz="2000" dirty="0"/>
                        <a:t>年</a:t>
                      </a:r>
                    </a:p>
                  </a:txBody>
                  <a:tcPr anchor="ctr"/>
                </a:tc>
                <a:tc>
                  <a:txBody>
                    <a:bodyPr/>
                    <a:lstStyle/>
                    <a:p>
                      <a:pPr algn="ctr"/>
                      <a:r>
                        <a:rPr lang="zh-CN" altLang="en-US" sz="2000" dirty="0"/>
                        <a:t>录取</a:t>
                      </a:r>
                    </a:p>
                  </a:txBody>
                  <a:tcPr anchor="ctr"/>
                </a:tc>
                <a:extLst>
                  <a:ext uri="{0D108BD9-81ED-4DB2-BD59-A6C34878D82A}">
                    <a16:rowId xmlns:a16="http://schemas.microsoft.com/office/drawing/2014/main" val="10001"/>
                  </a:ext>
                </a:extLst>
              </a:tr>
              <a:tr h="197402">
                <a:tc>
                  <a:txBody>
                    <a:bodyPr/>
                    <a:lstStyle/>
                    <a:p>
                      <a:pPr algn="ctr"/>
                      <a:r>
                        <a:rPr lang="en-US" altLang="zh-CN" sz="2000" dirty="0"/>
                        <a:t>2</a:t>
                      </a:r>
                      <a:endParaRPr lang="zh-CN" altLang="en-US" sz="2000" dirty="0"/>
                    </a:p>
                  </a:txBody>
                  <a:tcPr anchor="ctr"/>
                </a:tc>
                <a:tc>
                  <a:txBody>
                    <a:bodyPr/>
                    <a:lstStyle/>
                    <a:p>
                      <a:pPr algn="ctr"/>
                      <a:r>
                        <a:rPr lang="en-US" altLang="zh-CN" sz="2000" dirty="0"/>
                        <a:t>B</a:t>
                      </a:r>
                      <a:endParaRPr lang="zh-CN" altLang="en-US" sz="2000" dirty="0"/>
                    </a:p>
                  </a:txBody>
                  <a:tcPr anchor="ctr"/>
                </a:tc>
                <a:tc>
                  <a:txBody>
                    <a:bodyPr/>
                    <a:lstStyle/>
                    <a:p>
                      <a:pPr algn="ctr"/>
                      <a:r>
                        <a:rPr lang="en-US" altLang="zh-CN" sz="2000" dirty="0"/>
                        <a:t>Python</a:t>
                      </a:r>
                      <a:endParaRPr lang="zh-CN" altLang="en-US" sz="2000" dirty="0"/>
                    </a:p>
                  </a:txBody>
                  <a:tcPr anchor="ctr"/>
                </a:tc>
                <a:tc>
                  <a:txBody>
                    <a:bodyPr/>
                    <a:lstStyle/>
                    <a:p>
                      <a:pPr algn="ctr"/>
                      <a:r>
                        <a:rPr lang="en-US" altLang="zh-CN" sz="2000" dirty="0"/>
                        <a:t>2</a:t>
                      </a:r>
                      <a:r>
                        <a:rPr lang="zh-CN" altLang="en-US" sz="2000" dirty="0"/>
                        <a:t>年</a:t>
                      </a:r>
                    </a:p>
                  </a:txBody>
                  <a:tcPr anchor="ctr"/>
                </a:tc>
                <a:tc>
                  <a:txBody>
                    <a:bodyPr/>
                    <a:lstStyle/>
                    <a:p>
                      <a:pPr algn="ctr"/>
                      <a:r>
                        <a:rPr lang="zh-CN" altLang="en-US" sz="2000" dirty="0"/>
                        <a:t>录取</a:t>
                      </a:r>
                    </a:p>
                  </a:txBody>
                  <a:tcPr anchor="ctr"/>
                </a:tc>
                <a:extLst>
                  <a:ext uri="{0D108BD9-81ED-4DB2-BD59-A6C34878D82A}">
                    <a16:rowId xmlns:a16="http://schemas.microsoft.com/office/drawing/2014/main" val="10002"/>
                  </a:ext>
                </a:extLst>
              </a:tr>
              <a:tr h="197402">
                <a:tc>
                  <a:txBody>
                    <a:bodyPr/>
                    <a:lstStyle/>
                    <a:p>
                      <a:pPr algn="ctr"/>
                      <a:r>
                        <a:rPr lang="en-US" altLang="zh-CN" sz="2000" dirty="0"/>
                        <a:t>3</a:t>
                      </a:r>
                      <a:endParaRPr lang="zh-CN" altLang="en-US" sz="2000" dirty="0"/>
                    </a:p>
                  </a:txBody>
                  <a:tcPr anchor="ctr"/>
                </a:tc>
                <a:tc>
                  <a:txBody>
                    <a:bodyPr/>
                    <a:lstStyle/>
                    <a:p>
                      <a:pPr algn="ctr"/>
                      <a:r>
                        <a:rPr lang="en-US" altLang="zh-CN" sz="2000" dirty="0"/>
                        <a:t>C</a:t>
                      </a:r>
                      <a:endParaRPr lang="zh-CN" altLang="en-US" sz="2000" dirty="0"/>
                    </a:p>
                  </a:txBody>
                  <a:tcPr anchor="ctr"/>
                </a:tc>
                <a:tc>
                  <a:txBody>
                    <a:bodyPr/>
                    <a:lstStyle/>
                    <a:p>
                      <a:pPr algn="ctr"/>
                      <a:r>
                        <a:rPr lang="en-US" altLang="zh-CN" sz="2000" dirty="0"/>
                        <a:t>C++</a:t>
                      </a:r>
                      <a:endParaRPr lang="zh-CN" altLang="en-US" sz="2000" dirty="0"/>
                    </a:p>
                  </a:txBody>
                  <a:tcPr anchor="ctr"/>
                </a:tc>
                <a:tc>
                  <a:txBody>
                    <a:bodyPr/>
                    <a:lstStyle/>
                    <a:p>
                      <a:pPr algn="ctr"/>
                      <a:r>
                        <a:rPr lang="en-US" altLang="zh-CN" sz="2000" dirty="0"/>
                        <a:t>1</a:t>
                      </a:r>
                      <a:r>
                        <a:rPr lang="zh-CN" altLang="en-US" sz="2000" dirty="0"/>
                        <a:t>年</a:t>
                      </a:r>
                    </a:p>
                  </a:txBody>
                  <a:tcPr anchor="ctr"/>
                </a:tc>
                <a:tc>
                  <a:txBody>
                    <a:bodyPr/>
                    <a:lstStyle/>
                    <a:p>
                      <a:pPr algn="ctr"/>
                      <a:r>
                        <a:rPr lang="zh-CN" altLang="en-US" sz="2000" dirty="0"/>
                        <a:t>录取</a:t>
                      </a:r>
                    </a:p>
                  </a:txBody>
                  <a:tcPr anchor="ctr"/>
                </a:tc>
                <a:extLst>
                  <a:ext uri="{0D108BD9-81ED-4DB2-BD59-A6C34878D82A}">
                    <a16:rowId xmlns:a16="http://schemas.microsoft.com/office/drawing/2014/main" val="10003"/>
                  </a:ext>
                </a:extLst>
              </a:tr>
              <a:tr h="197402">
                <a:tc>
                  <a:txBody>
                    <a:bodyPr/>
                    <a:lstStyle/>
                    <a:p>
                      <a:pPr algn="ctr"/>
                      <a:r>
                        <a:rPr lang="en-US" altLang="zh-CN" sz="2000" dirty="0"/>
                        <a:t>4</a:t>
                      </a:r>
                      <a:endParaRPr lang="zh-CN" altLang="en-US" sz="2000" dirty="0"/>
                    </a:p>
                  </a:txBody>
                  <a:tcPr anchor="ctr"/>
                </a:tc>
                <a:tc>
                  <a:txBody>
                    <a:bodyPr/>
                    <a:lstStyle/>
                    <a:p>
                      <a:pPr algn="ctr"/>
                      <a:r>
                        <a:rPr lang="en-US" altLang="zh-CN" sz="2000" dirty="0"/>
                        <a:t>A</a:t>
                      </a:r>
                      <a:endParaRPr lang="zh-CN" altLang="en-US" sz="2000" dirty="0"/>
                    </a:p>
                  </a:txBody>
                  <a:tcPr anchor="ctr"/>
                </a:tc>
                <a:tc>
                  <a:txBody>
                    <a:bodyPr/>
                    <a:lstStyle/>
                    <a:p>
                      <a:pPr algn="ctr"/>
                      <a:r>
                        <a:rPr lang="en-US" altLang="zh-CN" sz="2000" dirty="0"/>
                        <a:t>C</a:t>
                      </a:r>
                      <a:endParaRPr lang="zh-CN" altLang="en-US" sz="2000" dirty="0"/>
                    </a:p>
                  </a:txBody>
                  <a:tcPr anchor="ctr"/>
                </a:tc>
                <a:tc>
                  <a:txBody>
                    <a:bodyPr/>
                    <a:lstStyle/>
                    <a:p>
                      <a:pPr algn="ctr"/>
                      <a:r>
                        <a:rPr lang="en-US" altLang="zh-CN" sz="2000" dirty="0"/>
                        <a:t>0</a:t>
                      </a:r>
                      <a:r>
                        <a:rPr lang="zh-CN" altLang="en-US" sz="2000" dirty="0"/>
                        <a:t>年</a:t>
                      </a:r>
                    </a:p>
                  </a:txBody>
                  <a:tcPr anchor="ctr"/>
                </a:tc>
                <a:tc>
                  <a:txBody>
                    <a:bodyPr/>
                    <a:lstStyle/>
                    <a:p>
                      <a:pPr algn="ctr"/>
                      <a:r>
                        <a:rPr lang="zh-CN" altLang="en-US" sz="2000" dirty="0"/>
                        <a:t>不录取</a:t>
                      </a:r>
                    </a:p>
                  </a:txBody>
                  <a:tcPr anchor="ctr"/>
                </a:tc>
                <a:extLst>
                  <a:ext uri="{0D108BD9-81ED-4DB2-BD59-A6C34878D82A}">
                    <a16:rowId xmlns:a16="http://schemas.microsoft.com/office/drawing/2014/main" val="10004"/>
                  </a:ext>
                </a:extLst>
              </a:tr>
            </a:tbl>
          </a:graphicData>
        </a:graphic>
      </p:graphicFrame>
      <p:sp>
        <p:nvSpPr>
          <p:cNvPr id="10" name="内容占位符 2">
            <a:extLst>
              <a:ext uri="{FF2B5EF4-FFF2-40B4-BE49-F238E27FC236}">
                <a16:creationId xmlns:a16="http://schemas.microsoft.com/office/drawing/2014/main" id="{23BB95A9-66F2-41B3-8669-FA732B327920}"/>
              </a:ext>
            </a:extLst>
          </p:cNvPr>
          <p:cNvSpPr txBox="1">
            <a:spLocks/>
          </p:cNvSpPr>
          <p:nvPr/>
        </p:nvSpPr>
        <p:spPr>
          <a:xfrm>
            <a:off x="571500" y="3205278"/>
            <a:ext cx="11071860" cy="25320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dirty="0">
                <a:ln>
                  <a:noFill/>
                </a:ln>
                <a:solidFill>
                  <a:srgbClr val="0000FF"/>
                </a:solidFill>
                <a:effectLst/>
                <a:uLnTx/>
                <a:uFillTx/>
                <a:latin typeface="Calibri"/>
                <a:ea typeface="黑体" pitchFamily="49" charset="-122"/>
                <a:cs typeface="+mn-cs"/>
              </a:rPr>
              <a:t>数据集</a:t>
            </a:r>
            <a:r>
              <a:rPr kumimoji="0" lang="en-US" altLang="zh-CN" sz="2000" b="0" i="0" u="none" strike="noStrike" kern="1200" cap="none" spc="0" normalizeH="0" baseline="0" noProof="0" dirty="0">
                <a:ln>
                  <a:noFill/>
                </a:ln>
                <a:solidFill>
                  <a:srgbClr val="0000FF"/>
                </a:solidFill>
                <a:effectLst/>
                <a:uLnTx/>
                <a:uFillTx/>
                <a:latin typeface="Calibri"/>
                <a:ea typeface="黑体" pitchFamily="49" charset="-122"/>
                <a:cs typeface="+mn-cs"/>
              </a:rPr>
              <a:t>:</a:t>
            </a:r>
            <a:r>
              <a:rPr kumimoji="0" lang="zh-CN" altLang="en-US" sz="20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记录的集合，例如上表中</a:t>
            </a:r>
            <a:r>
              <a:rPr kumimoji="0" lang="en-US" altLang="zh-CN" sz="20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4</a:t>
            </a:r>
            <a:r>
              <a:rPr kumimoji="0" lang="zh-CN" altLang="en-US" sz="20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个求职者的所有信息。</a:t>
            </a:r>
            <a:endParaRPr kumimoji="0" lang="en-US" altLang="zh-CN" sz="2000"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a:p>
            <a:pPr marL="342900" marR="0" lvl="0" indent="-34290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dirty="0">
                <a:ln>
                  <a:noFill/>
                </a:ln>
                <a:solidFill>
                  <a:srgbClr val="0000FF"/>
                </a:solidFill>
                <a:effectLst/>
                <a:uLnTx/>
                <a:uFillTx/>
                <a:latin typeface="Calibri"/>
                <a:ea typeface="黑体" pitchFamily="49" charset="-122"/>
                <a:cs typeface="+mn-cs"/>
              </a:rPr>
              <a:t>样本（示例）</a:t>
            </a:r>
            <a:r>
              <a:rPr kumimoji="0" lang="en-US" altLang="zh-CN" sz="20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a:t>
            </a:r>
            <a:r>
              <a:rPr kumimoji="0" lang="zh-CN" altLang="en-US" sz="20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描述一个对象或者事件的记录。例如表中的描述每个求职者的记录就是一个样本。</a:t>
            </a:r>
            <a:endParaRPr kumimoji="0" lang="en-US" altLang="zh-CN" sz="2000"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a:p>
            <a:pPr marL="342900" marR="0" lvl="0" indent="-34290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dirty="0">
                <a:ln>
                  <a:noFill/>
                </a:ln>
                <a:solidFill>
                  <a:srgbClr val="0000FF"/>
                </a:solidFill>
                <a:effectLst/>
                <a:uLnTx/>
                <a:uFillTx/>
                <a:latin typeface="Calibri"/>
                <a:ea typeface="黑体" pitchFamily="49" charset="-122"/>
                <a:cs typeface="+mn-cs"/>
              </a:rPr>
              <a:t>特征</a:t>
            </a:r>
            <a:r>
              <a:rPr kumimoji="0" lang="en-US" altLang="zh-CN" sz="20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a:t>
            </a:r>
            <a:r>
              <a:rPr kumimoji="0" lang="zh-CN" altLang="en-US" sz="20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反应对象在某方面的表现或者性质的事项，例如笔试成绩，语言，工作经验。</a:t>
            </a:r>
            <a:endParaRPr kumimoji="0" lang="en-US" altLang="zh-CN" sz="2000"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a:p>
            <a:pPr marL="342900" marR="0" lvl="0" indent="-34290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dirty="0">
                <a:ln>
                  <a:noFill/>
                </a:ln>
                <a:solidFill>
                  <a:srgbClr val="0000FF"/>
                </a:solidFill>
                <a:effectLst/>
                <a:uLnTx/>
                <a:uFillTx/>
                <a:latin typeface="Calibri"/>
                <a:ea typeface="黑体" pitchFamily="49" charset="-122"/>
                <a:cs typeface="+mn-cs"/>
              </a:rPr>
              <a:t>属性（样本）空间</a:t>
            </a:r>
            <a:r>
              <a:rPr kumimoji="0" lang="en-US" altLang="zh-CN" sz="2000" b="0" i="0" u="none" strike="noStrike" kern="1200" cap="none" spc="0" normalizeH="0" baseline="0" noProof="0" dirty="0">
                <a:ln>
                  <a:noFill/>
                </a:ln>
                <a:solidFill>
                  <a:srgbClr val="0000FF"/>
                </a:solidFill>
                <a:effectLst/>
                <a:uLnTx/>
                <a:uFillTx/>
                <a:latin typeface="Calibri"/>
                <a:ea typeface="黑体" pitchFamily="49" charset="-122"/>
                <a:cs typeface="+mn-cs"/>
              </a:rPr>
              <a:t>:</a:t>
            </a:r>
            <a:r>
              <a:rPr kumimoji="0" lang="zh-CN" altLang="en-US" sz="20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属性张成的空间。例如我们把笔试成绩，语言，工作经验作为</a:t>
            </a:r>
            <a:r>
              <a:rPr kumimoji="0" lang="en-US" altLang="zh-CN" sz="20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3</a:t>
            </a:r>
            <a:r>
              <a:rPr kumimoji="0" lang="zh-CN" altLang="en-US" sz="20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个坐标轴，每个求职者都能在这</a:t>
            </a:r>
            <a:r>
              <a:rPr kumimoji="0" lang="en-US" altLang="zh-CN" sz="20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3</a:t>
            </a:r>
            <a:r>
              <a:rPr kumimoji="0" lang="zh-CN" altLang="en-US" sz="20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维空间中找到自己的位置。</a:t>
            </a:r>
            <a:endParaRPr kumimoji="0" lang="en-US" altLang="zh-CN" sz="2000"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a:p>
            <a:pPr marL="342900" marR="0" lvl="0" indent="-34290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由于空间中每个点对应一个向量，因此我们可以把每一个样本称为一个</a:t>
            </a:r>
            <a:r>
              <a:rPr kumimoji="0" lang="zh-CN" altLang="en-US" sz="2000" b="1" i="0" u="none" strike="noStrike" kern="1200" cap="none" spc="0" normalizeH="0" baseline="0" noProof="0" dirty="0">
                <a:ln>
                  <a:noFill/>
                </a:ln>
                <a:solidFill>
                  <a:srgbClr val="0000FF"/>
                </a:solidFill>
                <a:effectLst/>
                <a:uLnTx/>
                <a:uFillTx/>
                <a:latin typeface="Calibri"/>
                <a:ea typeface="黑体" pitchFamily="49" charset="-122"/>
                <a:cs typeface="+mn-cs"/>
              </a:rPr>
              <a:t>特征向量</a:t>
            </a:r>
            <a:r>
              <a:rPr kumimoji="0" lang="zh-CN" altLang="en-US" sz="20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a:t>
            </a:r>
          </a:p>
        </p:txBody>
      </p:sp>
      <p:sp>
        <p:nvSpPr>
          <p:cNvPr id="5" name="对话气泡: 矩形 4">
            <a:extLst>
              <a:ext uri="{FF2B5EF4-FFF2-40B4-BE49-F238E27FC236}">
                <a16:creationId xmlns:a16="http://schemas.microsoft.com/office/drawing/2014/main" id="{C778527D-C913-4C2D-B454-78F80B3BB246}"/>
              </a:ext>
            </a:extLst>
          </p:cNvPr>
          <p:cNvSpPr/>
          <p:nvPr/>
        </p:nvSpPr>
        <p:spPr>
          <a:xfrm>
            <a:off x="1072134" y="1246876"/>
            <a:ext cx="914400" cy="372192"/>
          </a:xfrm>
          <a:prstGeom prst="wedgeRectCallout">
            <a:avLst>
              <a:gd name="adj1" fmla="val 71167"/>
              <a:gd name="adj2" fmla="val -2108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样本</a:t>
            </a:r>
          </a:p>
        </p:txBody>
      </p:sp>
      <p:sp>
        <p:nvSpPr>
          <p:cNvPr id="12" name="对话气泡: 矩形 11">
            <a:extLst>
              <a:ext uri="{FF2B5EF4-FFF2-40B4-BE49-F238E27FC236}">
                <a16:creationId xmlns:a16="http://schemas.microsoft.com/office/drawing/2014/main" id="{D2F5F0E8-6F70-4802-89DE-D71B8A657F53}"/>
              </a:ext>
            </a:extLst>
          </p:cNvPr>
          <p:cNvSpPr/>
          <p:nvPr/>
        </p:nvSpPr>
        <p:spPr>
          <a:xfrm>
            <a:off x="7966710" y="365896"/>
            <a:ext cx="914400" cy="372192"/>
          </a:xfrm>
          <a:prstGeom prst="wedgeRectCallout">
            <a:avLst>
              <a:gd name="adj1" fmla="val -22166"/>
              <a:gd name="adj2" fmla="val 8701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特征</a:t>
            </a:r>
          </a:p>
        </p:txBody>
      </p:sp>
    </p:spTree>
    <p:extLst>
      <p:ext uri="{BB962C8B-B14F-4D97-AF65-F5344CB8AC3E}">
        <p14:creationId xmlns:p14="http://schemas.microsoft.com/office/powerpoint/2010/main" val="1694634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11.2</a:t>
            </a:r>
            <a:r>
              <a:rPr lang="zh-CN" altLang="en-US" dirty="0"/>
              <a:t>  机器学习的方法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基本术语</a:t>
            </a:r>
            <a:endParaRPr lang="en-US" altLang="zh-CN" dirty="0"/>
          </a:p>
        </p:txBody>
      </p:sp>
      <p:pic>
        <p:nvPicPr>
          <p:cNvPr id="3" name="Picture 2">
            <a:extLst>
              <a:ext uri="{FF2B5EF4-FFF2-40B4-BE49-F238E27FC236}">
                <a16:creationId xmlns:a16="http://schemas.microsoft.com/office/drawing/2014/main" id="{0A49B938-2CCD-45C7-8AF2-1AFB496D45F2}"/>
              </a:ext>
            </a:extLst>
          </p:cNvPr>
          <p:cNvPicPr>
            <a:picLocks noChangeAspect="1" noChangeArrowheads="1"/>
          </p:cNvPicPr>
          <p:nvPr/>
        </p:nvPicPr>
        <p:blipFill>
          <a:blip r:embed="rId2" cstate="print"/>
          <a:srcRect/>
          <a:stretch>
            <a:fillRect/>
          </a:stretch>
        </p:blipFill>
        <p:spPr bwMode="auto">
          <a:xfrm>
            <a:off x="1351875" y="889018"/>
            <a:ext cx="9488250" cy="2268710"/>
          </a:xfrm>
          <a:prstGeom prst="rect">
            <a:avLst/>
          </a:prstGeom>
          <a:noFill/>
          <a:ln w="9525">
            <a:noFill/>
            <a:miter lim="800000"/>
            <a:headEnd/>
            <a:tailEnd/>
          </a:ln>
        </p:spPr>
      </p:pic>
      <p:sp>
        <p:nvSpPr>
          <p:cNvPr id="13" name="内容占位符 2">
            <a:extLst>
              <a:ext uri="{FF2B5EF4-FFF2-40B4-BE49-F238E27FC236}">
                <a16:creationId xmlns:a16="http://schemas.microsoft.com/office/drawing/2014/main" id="{2795935C-9EEA-48A1-9A7B-8141A1C78BB8}"/>
              </a:ext>
            </a:extLst>
          </p:cNvPr>
          <p:cNvSpPr txBox="1">
            <a:spLocks/>
          </p:cNvSpPr>
          <p:nvPr/>
        </p:nvSpPr>
        <p:spPr>
          <a:xfrm>
            <a:off x="614934" y="3634928"/>
            <a:ext cx="10962131" cy="181262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en-US" altLang="zh-CN" sz="2400" b="0" i="0" u="none" strike="noStrike" kern="1200" cap="none" spc="0" normalizeH="0" baseline="0" noProof="0">
                <a:ln>
                  <a:noFill/>
                </a:ln>
                <a:solidFill>
                  <a:sysClr val="windowText" lastClr="000000"/>
                </a:solidFill>
                <a:effectLst/>
                <a:uLnTx/>
                <a:uFillTx/>
                <a:latin typeface="Calibri"/>
                <a:ea typeface="黑体" pitchFamily="49" charset="-122"/>
                <a:cs typeface="+mn-cs"/>
              </a:rPr>
              <a:t> </a:t>
            </a:r>
            <a:r>
              <a:rPr kumimoji="0" lang="zh-CN" altLang="zh-CN" sz="2400" b="0" i="0" u="none" strike="noStrike" kern="1200" cap="none" spc="0" normalizeH="0" baseline="0" noProof="0">
                <a:ln>
                  <a:noFill/>
                </a:ln>
                <a:solidFill>
                  <a:sysClr val="windowText" lastClr="000000"/>
                </a:solidFill>
                <a:effectLst/>
                <a:uLnTx/>
                <a:uFillTx/>
                <a:latin typeface="Calibri"/>
                <a:ea typeface="黑体" pitchFamily="49" charset="-122"/>
                <a:cs typeface="+mn-cs"/>
              </a:rPr>
              <a:t>从数据中学得模型的过程称为</a:t>
            </a:r>
            <a:r>
              <a:rPr kumimoji="0" lang="zh-CN" altLang="zh-CN" sz="2400" b="0" i="0" u="none" strike="noStrike" kern="1200" cap="none" spc="0" normalizeH="0" baseline="0" noProof="0">
                <a:ln>
                  <a:noFill/>
                </a:ln>
                <a:solidFill>
                  <a:srgbClr val="C00000"/>
                </a:solidFill>
                <a:effectLst/>
                <a:uLnTx/>
                <a:uFillTx/>
                <a:latin typeface="Calibri"/>
                <a:ea typeface="黑体" pitchFamily="49" charset="-122"/>
                <a:cs typeface="+mn-cs"/>
              </a:rPr>
              <a:t>“学习”</a:t>
            </a:r>
            <a:r>
              <a:rPr kumimoji="0" lang="en-US" altLang="zh-CN" sz="2400" b="0" i="0" u="none" strike="noStrike" kern="1200" cap="none" spc="0" normalizeH="0" baseline="0" noProof="0">
                <a:ln>
                  <a:noFill/>
                </a:ln>
                <a:solidFill>
                  <a:srgbClr val="C00000"/>
                </a:solidFill>
                <a:effectLst/>
                <a:uLnTx/>
                <a:uFillTx/>
                <a:latin typeface="Calibri"/>
                <a:ea typeface="黑体" pitchFamily="49" charset="-122"/>
                <a:cs typeface="+mn-cs"/>
              </a:rPr>
              <a:t>(learning)</a:t>
            </a:r>
            <a:r>
              <a:rPr kumimoji="0" lang="zh-CN" altLang="zh-CN" sz="2400" b="0" i="0" u="none" strike="noStrike" kern="1200" cap="none" spc="0" normalizeH="0" baseline="0" noProof="0">
                <a:ln>
                  <a:noFill/>
                </a:ln>
                <a:solidFill>
                  <a:sysClr val="windowText" lastClr="000000"/>
                </a:solidFill>
                <a:effectLst/>
                <a:uLnTx/>
                <a:uFillTx/>
                <a:latin typeface="Calibri"/>
                <a:ea typeface="黑体" pitchFamily="49" charset="-122"/>
                <a:cs typeface="+mn-cs"/>
              </a:rPr>
              <a:t>或</a:t>
            </a:r>
            <a:r>
              <a:rPr kumimoji="0" lang="zh-CN" altLang="zh-CN" sz="2400" b="0" i="0" u="none" strike="noStrike" kern="1200" cap="none" spc="0" normalizeH="0" baseline="0" noProof="0">
                <a:ln>
                  <a:noFill/>
                </a:ln>
                <a:solidFill>
                  <a:srgbClr val="C00000"/>
                </a:solidFill>
                <a:effectLst/>
                <a:uLnTx/>
                <a:uFillTx/>
                <a:latin typeface="Calibri"/>
                <a:ea typeface="黑体" pitchFamily="49" charset="-122"/>
                <a:cs typeface="+mn-cs"/>
              </a:rPr>
              <a:t>“训练”</a:t>
            </a:r>
            <a:r>
              <a:rPr kumimoji="0" lang="en-US" altLang="zh-CN" sz="2400" b="0" i="0" u="none" strike="noStrike" kern="1200" cap="none" spc="0" normalizeH="0" baseline="0" noProof="0">
                <a:ln>
                  <a:noFill/>
                </a:ln>
                <a:solidFill>
                  <a:srgbClr val="C00000"/>
                </a:solidFill>
                <a:effectLst/>
                <a:uLnTx/>
                <a:uFillTx/>
                <a:latin typeface="Calibri"/>
                <a:ea typeface="黑体" pitchFamily="49" charset="-122"/>
                <a:cs typeface="+mn-cs"/>
              </a:rPr>
              <a:t>(training)</a:t>
            </a:r>
            <a:r>
              <a:rPr kumimoji="0" lang="zh-CN" altLang="zh-CN" sz="2400" b="0" i="0" u="none" strike="noStrike" kern="1200" cap="none" spc="0" normalizeH="0" baseline="0" noProof="0">
                <a:ln>
                  <a:noFill/>
                </a:ln>
                <a:solidFill>
                  <a:sysClr val="windowText" lastClr="000000"/>
                </a:solidFill>
                <a:effectLst/>
                <a:uLnTx/>
                <a:uFillTx/>
                <a:latin typeface="Calibri"/>
                <a:ea typeface="黑体" pitchFamily="49" charset="-122"/>
                <a:cs typeface="+mn-cs"/>
              </a:rPr>
              <a:t>，这个过程通过执行某个学习算法来完成。比如给定上述求职者的信息，面试后再给每个求职者一个标记“录取”或者“不录取”。我们可以通过给定标记（录取或者不录取）的数据中训练一棵决策树，从而不用面试</a:t>
            </a:r>
            <a:r>
              <a:rPr kumimoji="0" lang="zh-CN" altLang="en-US" sz="2400" b="0" i="0" u="none" strike="noStrike" kern="1200" cap="none" spc="0" normalizeH="0" baseline="0" noProof="0">
                <a:ln>
                  <a:noFill/>
                </a:ln>
                <a:solidFill>
                  <a:sysClr val="windowText" lastClr="000000"/>
                </a:solidFill>
                <a:effectLst/>
                <a:uLnTx/>
                <a:uFillTx/>
                <a:latin typeface="Calibri"/>
                <a:ea typeface="黑体" pitchFamily="49" charset="-122"/>
                <a:cs typeface="+mn-cs"/>
              </a:rPr>
              <a:t>新的</a:t>
            </a:r>
            <a:r>
              <a:rPr kumimoji="0" lang="zh-CN" altLang="zh-CN" sz="2400" b="0" i="0" u="none" strike="noStrike" kern="1200" cap="none" spc="0" normalizeH="0" baseline="0" noProof="0">
                <a:ln>
                  <a:noFill/>
                </a:ln>
                <a:solidFill>
                  <a:sysClr val="windowText" lastClr="000000"/>
                </a:solidFill>
                <a:effectLst/>
                <a:uLnTx/>
                <a:uFillTx/>
                <a:latin typeface="Calibri"/>
                <a:ea typeface="黑体" pitchFamily="49" charset="-122"/>
                <a:cs typeface="+mn-cs"/>
              </a:rPr>
              <a:t>求职者，直接用决策树模型</a:t>
            </a:r>
            <a:r>
              <a:rPr kumimoji="0" lang="zh-CN" altLang="en-US" sz="2400" b="0" i="0" u="none" strike="noStrike" kern="1200" cap="none" spc="0" normalizeH="0" baseline="0" noProof="0">
                <a:ln>
                  <a:noFill/>
                </a:ln>
                <a:solidFill>
                  <a:sysClr val="windowText" lastClr="000000"/>
                </a:solidFill>
                <a:effectLst/>
                <a:uLnTx/>
                <a:uFillTx/>
                <a:latin typeface="Calibri"/>
                <a:ea typeface="黑体" pitchFamily="49" charset="-122"/>
                <a:cs typeface="+mn-cs"/>
              </a:rPr>
              <a:t>就可以判断</a:t>
            </a:r>
            <a:r>
              <a:rPr kumimoji="0" lang="zh-CN" altLang="zh-CN" sz="2400" b="0" i="0" u="none" strike="noStrike" kern="1200" cap="none" spc="0" normalizeH="0" baseline="0" noProof="0">
                <a:ln>
                  <a:noFill/>
                </a:ln>
                <a:solidFill>
                  <a:sysClr val="windowText" lastClr="000000"/>
                </a:solidFill>
                <a:effectLst/>
                <a:uLnTx/>
                <a:uFillTx/>
                <a:latin typeface="Calibri"/>
                <a:ea typeface="黑体" pitchFamily="49" charset="-122"/>
                <a:cs typeface="+mn-cs"/>
              </a:rPr>
              <a:t>是否录取。</a:t>
            </a:r>
            <a:endParaRPr kumimoji="0" lang="zh-CN" altLang="en-US"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p:txBody>
      </p:sp>
    </p:spTree>
    <p:extLst>
      <p:ext uri="{BB962C8B-B14F-4D97-AF65-F5344CB8AC3E}">
        <p14:creationId xmlns:p14="http://schemas.microsoft.com/office/powerpoint/2010/main" val="2346471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11.2</a:t>
            </a:r>
            <a:r>
              <a:rPr lang="zh-CN" altLang="en-US" dirty="0"/>
              <a:t>  机器学习的方法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基本术语</a:t>
            </a:r>
            <a:endParaRPr lang="en-US" altLang="zh-CN" dirty="0"/>
          </a:p>
        </p:txBody>
      </p:sp>
      <p:sp>
        <p:nvSpPr>
          <p:cNvPr id="8" name="内容占位符 2">
            <a:extLst>
              <a:ext uri="{FF2B5EF4-FFF2-40B4-BE49-F238E27FC236}">
                <a16:creationId xmlns:a16="http://schemas.microsoft.com/office/drawing/2014/main" id="{94738A3D-BF3A-448E-B740-8ACD881B0450}"/>
              </a:ext>
            </a:extLst>
          </p:cNvPr>
          <p:cNvSpPr txBox="1">
            <a:spLocks/>
          </p:cNvSpPr>
          <p:nvPr/>
        </p:nvSpPr>
        <p:spPr>
          <a:xfrm>
            <a:off x="571500" y="1486240"/>
            <a:ext cx="10937748" cy="45689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ts val="600"/>
              </a:spcBef>
              <a:spcAft>
                <a:spcPts val="0"/>
              </a:spcAft>
              <a:buClrTx/>
              <a:buSzTx/>
              <a:buFont typeface="Arial"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pitchFamily="49" charset="-122"/>
                <a:cs typeface="+mn-cs"/>
              </a:rPr>
              <a:t> 训练过程中使用的数据称为</a:t>
            </a:r>
            <a:r>
              <a:rPr kumimoji="0" lang="zh-CN" altLang="en-US" sz="2400" b="0" i="0" u="none" strike="noStrike" kern="1200" cap="none" spc="0" normalizeH="0" baseline="0" noProof="0" dirty="0">
                <a:ln>
                  <a:noFill/>
                </a:ln>
                <a:solidFill>
                  <a:srgbClr val="C00000"/>
                </a:solidFill>
                <a:effectLst/>
                <a:uLnTx/>
                <a:uFillTx/>
                <a:latin typeface="Calibri"/>
                <a:ea typeface="黑体" pitchFamily="49" charset="-122"/>
                <a:cs typeface="+mn-cs"/>
              </a:rPr>
              <a:t>“训练数据”</a:t>
            </a:r>
            <a:r>
              <a:rPr kumimoji="0" lang="en-US" altLang="zh-CN" sz="2400" b="0" i="0" u="none" strike="noStrike" kern="1200" cap="none" spc="0" normalizeH="0" baseline="0" noProof="0" dirty="0">
                <a:ln>
                  <a:noFill/>
                </a:ln>
                <a:solidFill>
                  <a:srgbClr val="C00000"/>
                </a:solidFill>
                <a:effectLst/>
                <a:uLnTx/>
                <a:uFillTx/>
                <a:latin typeface="Calibri"/>
                <a:ea typeface="黑体" pitchFamily="49" charset="-122"/>
                <a:cs typeface="+mn-cs"/>
              </a:rPr>
              <a:t>(training data)</a:t>
            </a:r>
            <a:r>
              <a:rPr kumimoji="0" lang="zh-CN" altLang="en-US" sz="2400" b="0" i="0" u="none" strike="noStrike" kern="1200" cap="none" spc="0" normalizeH="0" baseline="0" noProof="0" dirty="0">
                <a:ln>
                  <a:noFill/>
                </a:ln>
                <a:solidFill>
                  <a:prstClr val="black"/>
                </a:solidFill>
                <a:effectLst/>
                <a:uLnTx/>
                <a:uFillTx/>
                <a:latin typeface="Calibri"/>
                <a:ea typeface="黑体" pitchFamily="49" charset="-122"/>
                <a:cs typeface="+mn-cs"/>
              </a:rPr>
              <a:t>，其中每一个样本称为一个</a:t>
            </a:r>
            <a:r>
              <a:rPr kumimoji="0" lang="zh-CN" altLang="en-US" sz="2400" b="0" i="0" u="none" strike="noStrike" kern="1200" cap="none" spc="0" normalizeH="0" baseline="0" noProof="0" dirty="0">
                <a:ln>
                  <a:noFill/>
                </a:ln>
                <a:solidFill>
                  <a:srgbClr val="C00000"/>
                </a:solidFill>
                <a:effectLst/>
                <a:uLnTx/>
                <a:uFillTx/>
                <a:latin typeface="Calibri"/>
                <a:ea typeface="黑体" pitchFamily="49" charset="-122"/>
                <a:cs typeface="+mn-cs"/>
              </a:rPr>
              <a:t>训练样本</a:t>
            </a:r>
            <a:r>
              <a:rPr kumimoji="0" lang="en-US" altLang="zh-CN" sz="2400" b="0" i="0" u="none" strike="noStrike" kern="1200" cap="none" spc="0" normalizeH="0" baseline="0" noProof="0" dirty="0">
                <a:ln>
                  <a:noFill/>
                </a:ln>
                <a:solidFill>
                  <a:srgbClr val="C00000"/>
                </a:solidFill>
                <a:effectLst/>
                <a:uLnTx/>
                <a:uFillTx/>
                <a:latin typeface="Calibri"/>
                <a:ea typeface="黑体" pitchFamily="49" charset="-122"/>
                <a:cs typeface="+mn-cs"/>
              </a:rPr>
              <a:t>(training sample)</a:t>
            </a:r>
            <a:r>
              <a:rPr kumimoji="0" lang="zh-CN" altLang="en-US" sz="2400" b="0" i="0" u="none" strike="noStrike" kern="1200" cap="none" spc="0" normalizeH="0" baseline="0" noProof="0" dirty="0">
                <a:ln>
                  <a:noFill/>
                </a:ln>
                <a:solidFill>
                  <a:prstClr val="black"/>
                </a:solidFill>
                <a:effectLst/>
                <a:uLnTx/>
                <a:uFillTx/>
                <a:latin typeface="Calibri"/>
                <a:ea typeface="黑体" pitchFamily="49" charset="-122"/>
                <a:cs typeface="+mn-cs"/>
              </a:rPr>
              <a:t>，训练样本组成的集合称为</a:t>
            </a:r>
            <a:r>
              <a:rPr kumimoji="0" lang="zh-CN" altLang="en-US" sz="2400" b="0" i="0" u="none" strike="noStrike" kern="1200" cap="none" spc="0" normalizeH="0" baseline="0" noProof="0" dirty="0">
                <a:ln>
                  <a:noFill/>
                </a:ln>
                <a:solidFill>
                  <a:srgbClr val="C00000"/>
                </a:solidFill>
                <a:effectLst/>
                <a:uLnTx/>
                <a:uFillTx/>
                <a:latin typeface="Calibri"/>
                <a:ea typeface="黑体" pitchFamily="49" charset="-122"/>
                <a:cs typeface="+mn-cs"/>
              </a:rPr>
              <a:t>训练集</a:t>
            </a:r>
            <a:r>
              <a:rPr kumimoji="0" lang="en-US" altLang="zh-CN" sz="2400" b="0" i="0" u="none" strike="noStrike" kern="1200" cap="none" spc="0" normalizeH="0" baseline="0" noProof="0" dirty="0">
                <a:ln>
                  <a:noFill/>
                </a:ln>
                <a:solidFill>
                  <a:srgbClr val="C00000"/>
                </a:solidFill>
                <a:effectLst/>
                <a:uLnTx/>
                <a:uFillTx/>
                <a:latin typeface="Calibri"/>
                <a:ea typeface="黑体" pitchFamily="49" charset="-122"/>
                <a:cs typeface="+mn-cs"/>
              </a:rPr>
              <a:t>(training set)</a:t>
            </a:r>
            <a:r>
              <a:rPr kumimoji="0" lang="zh-CN" altLang="en-US" sz="2400" b="0" i="0" u="none" strike="noStrike" kern="1200" cap="none" spc="0" normalizeH="0" baseline="0" noProof="0" dirty="0">
                <a:ln>
                  <a:noFill/>
                </a:ln>
                <a:solidFill>
                  <a:prstClr val="black"/>
                </a:solidFill>
                <a:effectLst/>
                <a:uLnTx/>
                <a:uFillTx/>
                <a:latin typeface="Calibri"/>
                <a:ea typeface="黑体" pitchFamily="49" charset="-122"/>
                <a:cs typeface="+mn-cs"/>
              </a:rPr>
              <a:t>。</a:t>
            </a:r>
            <a:endParaRPr kumimoji="0" lang="en-US" altLang="zh-CN" sz="2400" b="0" i="0" u="none" strike="noStrike" kern="1200" cap="none" spc="0" normalizeH="0" baseline="0" noProof="0" dirty="0">
              <a:ln>
                <a:noFill/>
              </a:ln>
              <a:solidFill>
                <a:prstClr val="black"/>
              </a:solidFill>
              <a:effectLst/>
              <a:uLnTx/>
              <a:uFillTx/>
              <a:latin typeface="Calibri"/>
              <a:ea typeface="黑体" pitchFamily="49" charset="-122"/>
              <a:cs typeface="+mn-cs"/>
            </a:endParaRPr>
          </a:p>
          <a:p>
            <a:pPr marL="342900" marR="0" lvl="0" indent="-342900" algn="l" defTabSz="914400" rtl="0" eaLnBrk="1" fontAlgn="auto" latinLnBrk="0" hangingPunct="1">
              <a:lnSpc>
                <a:spcPct val="120000"/>
              </a:lnSpc>
              <a:spcBef>
                <a:spcPts val="600"/>
              </a:spcBef>
              <a:spcAft>
                <a:spcPts val="0"/>
              </a:spcAft>
              <a:buClrTx/>
              <a:buSzTx/>
              <a:buFont typeface="Arial"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pitchFamily="49" charset="-122"/>
                <a:cs typeface="+mn-cs"/>
              </a:rPr>
              <a:t>学得的模型对应了关于数据的某种潜在的规律，因此称模型为</a:t>
            </a:r>
            <a:r>
              <a:rPr kumimoji="0" lang="zh-CN" altLang="en-US" sz="2400" b="0" i="0" u="none" strike="noStrike" kern="1200" cap="none" spc="0" normalizeH="0" baseline="0" noProof="0" dirty="0">
                <a:ln>
                  <a:noFill/>
                </a:ln>
                <a:solidFill>
                  <a:srgbClr val="C00000"/>
                </a:solidFill>
                <a:effectLst/>
                <a:uLnTx/>
                <a:uFillTx/>
                <a:latin typeface="Calibri"/>
                <a:ea typeface="黑体" pitchFamily="49" charset="-122"/>
                <a:cs typeface="+mn-cs"/>
              </a:rPr>
              <a:t>“假设”</a:t>
            </a:r>
            <a:r>
              <a:rPr kumimoji="0" lang="en-US" altLang="zh-CN" sz="2400" b="0" i="0" u="none" strike="noStrike" kern="1200" cap="none" spc="0" normalizeH="0" baseline="0" noProof="0" dirty="0">
                <a:ln>
                  <a:noFill/>
                </a:ln>
                <a:solidFill>
                  <a:srgbClr val="C00000"/>
                </a:solidFill>
                <a:effectLst/>
                <a:uLnTx/>
                <a:uFillTx/>
                <a:latin typeface="Calibri"/>
                <a:ea typeface="黑体" pitchFamily="49" charset="-122"/>
                <a:cs typeface="+mn-cs"/>
              </a:rPr>
              <a:t>(hypothesis)</a:t>
            </a:r>
            <a:r>
              <a:rPr kumimoji="0" lang="zh-CN" altLang="en-US" sz="2400" b="0" i="0" u="none" strike="noStrike" kern="1200" cap="none" spc="0" normalizeH="0" baseline="0" noProof="0" dirty="0">
                <a:ln>
                  <a:noFill/>
                </a:ln>
                <a:solidFill>
                  <a:prstClr val="black"/>
                </a:solidFill>
                <a:effectLst/>
                <a:uLnTx/>
                <a:uFillTx/>
                <a:latin typeface="Calibri"/>
                <a:ea typeface="黑体" pitchFamily="49" charset="-122"/>
                <a:cs typeface="+mn-cs"/>
              </a:rPr>
              <a:t>。这种“潜在规律”称为“</a:t>
            </a:r>
            <a:r>
              <a:rPr kumimoji="0" lang="zh-CN" altLang="en-US" sz="2400" b="0" i="0" u="none" strike="noStrike" kern="1200" cap="none" spc="0" normalizeH="0" baseline="0" noProof="0" dirty="0">
                <a:ln>
                  <a:noFill/>
                </a:ln>
                <a:solidFill>
                  <a:srgbClr val="C00000"/>
                </a:solidFill>
                <a:effectLst/>
                <a:uLnTx/>
                <a:uFillTx/>
                <a:latin typeface="Calibri"/>
                <a:ea typeface="黑体" pitchFamily="49" charset="-122"/>
                <a:cs typeface="+mn-cs"/>
              </a:rPr>
              <a:t>真相</a:t>
            </a:r>
            <a:r>
              <a:rPr kumimoji="0" lang="zh-CN" altLang="en-US" sz="2400" b="0" i="0" u="none" strike="noStrike" kern="1200" cap="none" spc="0" normalizeH="0" baseline="0" noProof="0" dirty="0">
                <a:ln>
                  <a:noFill/>
                </a:ln>
                <a:solidFill>
                  <a:prstClr val="black"/>
                </a:solidFill>
                <a:effectLst/>
                <a:uLnTx/>
                <a:uFillTx/>
                <a:latin typeface="Calibri"/>
                <a:ea typeface="黑体" pitchFamily="49" charset="-122"/>
                <a:cs typeface="+mn-cs"/>
              </a:rPr>
              <a:t>”。学习的过程就是为了找出或者逼近真相。</a:t>
            </a:r>
            <a:endParaRPr kumimoji="0" lang="en-US" altLang="zh-CN" sz="2400" b="0" i="0" u="none" strike="noStrike" kern="1200" cap="none" spc="0" normalizeH="0" baseline="0" noProof="0" dirty="0">
              <a:ln>
                <a:noFill/>
              </a:ln>
              <a:solidFill>
                <a:prstClr val="black"/>
              </a:solidFill>
              <a:effectLst/>
              <a:uLnTx/>
              <a:uFillTx/>
              <a:latin typeface="Calibri"/>
              <a:ea typeface="黑体" pitchFamily="49" charset="-122"/>
              <a:cs typeface="+mn-cs"/>
            </a:endParaRPr>
          </a:p>
          <a:p>
            <a:pPr marL="342900" marR="0" lvl="0" indent="-342900" algn="l" defTabSz="914400" rtl="0" eaLnBrk="1" fontAlgn="auto" latinLnBrk="0" hangingPunct="1">
              <a:lnSpc>
                <a:spcPct val="120000"/>
              </a:lnSpc>
              <a:spcBef>
                <a:spcPts val="600"/>
              </a:spcBef>
              <a:spcAft>
                <a:spcPts val="0"/>
              </a:spcAft>
              <a:buClrTx/>
              <a:buSzTx/>
              <a:buFont typeface="Arial"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pitchFamily="49" charset="-122"/>
                <a:cs typeface="+mn-cs"/>
              </a:rPr>
              <a:t> 若我们欲预测的是离散值，例如“生存”或者“死亡”，此类学习任务称为分类；若预测的值是连续值，例如预测房价，则此类学习任务称为“回归”。</a:t>
            </a:r>
          </a:p>
        </p:txBody>
      </p:sp>
    </p:spTree>
    <p:extLst>
      <p:ext uri="{BB962C8B-B14F-4D97-AF65-F5344CB8AC3E}">
        <p14:creationId xmlns:p14="http://schemas.microsoft.com/office/powerpoint/2010/main" val="3627588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11.2</a:t>
            </a:r>
            <a:r>
              <a:rPr lang="zh-CN" altLang="en-US" dirty="0"/>
              <a:t>  机器学习的方法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机器学习的方法分类</a:t>
            </a:r>
            <a:endParaRPr lang="en-US" altLang="zh-CN" dirty="0"/>
          </a:p>
        </p:txBody>
      </p:sp>
      <p:sp>
        <p:nvSpPr>
          <p:cNvPr id="7" name="内容占位符 2">
            <a:extLst>
              <a:ext uri="{FF2B5EF4-FFF2-40B4-BE49-F238E27FC236}">
                <a16:creationId xmlns:a16="http://schemas.microsoft.com/office/drawing/2014/main" id="{DFC7287C-AD18-4864-8010-EB81CBE7581C}"/>
              </a:ext>
            </a:extLst>
          </p:cNvPr>
          <p:cNvSpPr txBox="1">
            <a:spLocks/>
          </p:cNvSpPr>
          <p:nvPr/>
        </p:nvSpPr>
        <p:spPr>
          <a:xfrm>
            <a:off x="566166" y="1352931"/>
            <a:ext cx="11059668" cy="41521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ct val="20000"/>
              </a:spcBef>
              <a:spcAft>
                <a:spcPts val="600"/>
              </a:spcAft>
              <a:buClrTx/>
              <a:buSzTx/>
              <a:buFont typeface="Arial" pitchFamily="34" charset="0"/>
              <a:buChar char="•"/>
              <a:tabLst/>
              <a:defRPr/>
            </a:pPr>
            <a:r>
              <a:rPr kumimoji="0" lang="zh-CN" altLang="en-US"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按照训练的数据有无标签，可以将机器学习方法分为监督学习算法和无监督学习算法，但推荐算法较为特殊，既不属于监督学习，也不属于非监督学习，是单独的一类。</a:t>
            </a:r>
            <a:endParaRPr kumimoji="0" lang="en-US" altLang="zh-CN"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a:p>
            <a:pPr marL="742950" marR="0" lvl="1" indent="-28575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dirty="0">
                <a:ln>
                  <a:noFill/>
                </a:ln>
                <a:solidFill>
                  <a:srgbClr val="C00000"/>
                </a:solidFill>
                <a:effectLst/>
                <a:uLnTx/>
                <a:uFillTx/>
                <a:latin typeface="Calibri"/>
                <a:ea typeface="黑体" pitchFamily="49" charset="-122"/>
                <a:cs typeface="+mn-cs"/>
              </a:rPr>
              <a:t>监督学习算法</a:t>
            </a:r>
            <a:r>
              <a:rPr kumimoji="0" lang="zh-CN" altLang="en-US"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：线性回归，逻辑回归，神经网络，</a:t>
            </a:r>
            <a:r>
              <a:rPr kumimoji="0" lang="en-US" altLang="zh-CN"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SVM</a:t>
            </a:r>
          </a:p>
          <a:p>
            <a:pPr marL="742950" marR="0" lvl="1" indent="-28575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dirty="0">
                <a:ln>
                  <a:noFill/>
                </a:ln>
                <a:solidFill>
                  <a:srgbClr val="C00000"/>
                </a:solidFill>
                <a:effectLst/>
                <a:uLnTx/>
                <a:uFillTx/>
                <a:latin typeface="Calibri"/>
                <a:ea typeface="黑体" pitchFamily="49" charset="-122"/>
                <a:cs typeface="+mn-cs"/>
              </a:rPr>
              <a:t>无监督学习算法</a:t>
            </a:r>
            <a:r>
              <a:rPr kumimoji="0" lang="zh-CN" altLang="en-US"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：聚类算法，降维算法</a:t>
            </a:r>
            <a:endParaRPr kumimoji="0" lang="en-US" altLang="zh-CN"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a:p>
            <a:pPr marL="742950" marR="0" lvl="1" indent="-28575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dirty="0">
                <a:ln>
                  <a:noFill/>
                </a:ln>
                <a:solidFill>
                  <a:srgbClr val="C00000"/>
                </a:solidFill>
                <a:effectLst/>
                <a:uLnTx/>
                <a:uFillTx/>
                <a:latin typeface="Calibri"/>
                <a:ea typeface="黑体" pitchFamily="49" charset="-122"/>
                <a:cs typeface="+mn-cs"/>
              </a:rPr>
              <a:t>特殊算法</a:t>
            </a:r>
            <a:r>
              <a:rPr kumimoji="0" lang="zh-CN" altLang="en-US"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：推荐算法</a:t>
            </a:r>
          </a:p>
          <a:p>
            <a:pPr marL="342900" marR="0" lvl="0" indent="-342900" algn="l" defTabSz="914400" rtl="0" eaLnBrk="1" fontAlgn="auto" latinLnBrk="0" hangingPunct="1">
              <a:lnSpc>
                <a:spcPct val="120000"/>
              </a:lnSpc>
              <a:spcBef>
                <a:spcPct val="20000"/>
              </a:spcBef>
              <a:spcAft>
                <a:spcPts val="0"/>
              </a:spcAft>
              <a:buClrTx/>
              <a:buSzTx/>
              <a:buFont typeface="Arial" pitchFamily="34" charset="0"/>
              <a:buChar char="•"/>
              <a:tabLst/>
              <a:defRPr/>
            </a:pPr>
            <a:endParaRPr kumimoji="0" lang="zh-CN" altLang="en-US"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p:txBody>
      </p:sp>
    </p:spTree>
    <p:extLst>
      <p:ext uri="{BB962C8B-B14F-4D97-AF65-F5344CB8AC3E}">
        <p14:creationId xmlns:p14="http://schemas.microsoft.com/office/powerpoint/2010/main" val="2252060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11.2</a:t>
            </a:r>
            <a:r>
              <a:rPr lang="zh-CN" altLang="en-US" dirty="0"/>
              <a:t>  机器学习的方法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有监督学习</a:t>
            </a:r>
            <a:endParaRPr lang="en-US" altLang="zh-CN" dirty="0"/>
          </a:p>
        </p:txBody>
      </p:sp>
      <p:sp>
        <p:nvSpPr>
          <p:cNvPr id="8" name="内容占位符 2">
            <a:extLst>
              <a:ext uri="{FF2B5EF4-FFF2-40B4-BE49-F238E27FC236}">
                <a16:creationId xmlns:a16="http://schemas.microsoft.com/office/drawing/2014/main" id="{9BEF7C5D-2E9F-4313-A240-A3A470CDAA8B}"/>
              </a:ext>
            </a:extLst>
          </p:cNvPr>
          <p:cNvSpPr txBox="1">
            <a:spLocks/>
          </p:cNvSpPr>
          <p:nvPr/>
        </p:nvSpPr>
        <p:spPr>
          <a:xfrm>
            <a:off x="425958" y="2177272"/>
            <a:ext cx="11291316" cy="3394472"/>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ts val="0"/>
              </a:spcBef>
              <a:spcAft>
                <a:spcPts val="0"/>
              </a:spcAft>
              <a:buClrTx/>
              <a:buSzTx/>
              <a:buFont typeface="Arial" pitchFamily="34" charset="0"/>
              <a:buChar char="•"/>
              <a:tabLst/>
              <a:defRPr/>
            </a:pPr>
            <a:r>
              <a:rPr kumimoji="0" lang="en-US" altLang="zh-CN"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 </a:t>
            </a:r>
            <a:r>
              <a:rPr kumimoji="0" lang="zh-CN" altLang="zh-CN"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在</a:t>
            </a:r>
            <a:r>
              <a:rPr kumimoji="0" lang="zh-CN" altLang="zh-CN" sz="3200" b="0" i="0" u="sng" strike="noStrike" kern="1200" cap="none" spc="0" normalizeH="0" baseline="0" noProof="0" dirty="0">
                <a:ln>
                  <a:noFill/>
                </a:ln>
                <a:solidFill>
                  <a:sysClr val="windowText" lastClr="000000"/>
                </a:solidFill>
                <a:effectLst/>
                <a:uLnTx/>
                <a:uFillTx/>
                <a:latin typeface="Calibri"/>
                <a:ea typeface="黑体" pitchFamily="49" charset="-122"/>
                <a:cs typeface="+mn-cs"/>
              </a:rPr>
              <a:t>监督式学习</a:t>
            </a:r>
            <a:r>
              <a:rPr kumimoji="0" lang="zh-CN" altLang="zh-CN"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下，训练数据集中的每一个训练数据都有一个明确的</a:t>
            </a:r>
            <a:r>
              <a:rPr kumimoji="0" lang="zh-CN" altLang="zh-CN" sz="3200" b="0" i="0" u="none" strike="noStrike" kern="1200" cap="none" spc="0" normalizeH="0" baseline="0" noProof="0" dirty="0">
                <a:ln>
                  <a:noFill/>
                </a:ln>
                <a:solidFill>
                  <a:srgbClr val="FF0000"/>
                </a:solidFill>
                <a:effectLst/>
                <a:uLnTx/>
                <a:uFillTx/>
                <a:latin typeface="Calibri"/>
                <a:ea typeface="黑体" pitchFamily="49" charset="-122"/>
                <a:cs typeface="+mn-cs"/>
              </a:rPr>
              <a:t>标识</a:t>
            </a:r>
            <a:r>
              <a:rPr kumimoji="0" lang="zh-CN" altLang="zh-CN"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或</a:t>
            </a:r>
            <a:r>
              <a:rPr kumimoji="0" lang="zh-CN" altLang="en-US" sz="3200" b="0" i="0" u="none" strike="noStrike" kern="1200" cap="none" spc="0" normalizeH="0" baseline="0" noProof="0" dirty="0">
                <a:ln>
                  <a:noFill/>
                </a:ln>
                <a:solidFill>
                  <a:srgbClr val="FF0000"/>
                </a:solidFill>
                <a:effectLst/>
                <a:uLnTx/>
                <a:uFillTx/>
                <a:latin typeface="Calibri"/>
                <a:ea typeface="黑体" pitchFamily="49" charset="-122"/>
                <a:cs typeface="+mn-cs"/>
              </a:rPr>
              <a:t>标记</a:t>
            </a:r>
            <a:r>
              <a:rPr kumimoji="0" lang="zh-CN" altLang="zh-CN"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。如上面求职者</a:t>
            </a:r>
            <a:r>
              <a:rPr kumimoji="0" lang="zh-CN" altLang="en-US"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的</a:t>
            </a:r>
            <a:r>
              <a:rPr kumimoji="0" lang="zh-CN" altLang="zh-CN"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数据</a:t>
            </a:r>
            <a:r>
              <a:rPr kumimoji="0" lang="zh-CN" altLang="en-US"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中</a:t>
            </a:r>
            <a:r>
              <a:rPr kumimoji="0" lang="en-US" altLang="zh-CN"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a:t>
            </a:r>
            <a:r>
              <a:rPr kumimoji="0" lang="zh-CN" altLang="zh-CN"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初试成绩</a:t>
            </a:r>
            <a:r>
              <a:rPr kumimoji="0" lang="en-US" altLang="zh-CN"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=A</a:t>
            </a:r>
            <a:r>
              <a:rPr kumimoji="0" lang="zh-CN" altLang="zh-CN"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；语言</a:t>
            </a:r>
            <a:r>
              <a:rPr kumimoji="0" lang="en-US" altLang="zh-CN"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=java</a:t>
            </a:r>
            <a:r>
              <a:rPr kumimoji="0" lang="zh-CN" altLang="zh-CN"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；工作经验</a:t>
            </a:r>
            <a:r>
              <a:rPr kumimoji="0" lang="en-US" altLang="zh-CN"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=2</a:t>
            </a:r>
            <a:r>
              <a:rPr kumimoji="0" lang="zh-CN" altLang="zh-CN"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年</a:t>
            </a:r>
            <a:r>
              <a:rPr kumimoji="0" lang="en-US" altLang="zh-CN"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a:t>
            </a:r>
            <a:r>
              <a:rPr kumimoji="0" lang="zh-CN" altLang="zh-CN"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，录取</a:t>
            </a:r>
            <a:r>
              <a:rPr kumimoji="0" lang="en-US" altLang="zh-CN"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a:t>
            </a:r>
            <a:r>
              <a:rPr kumimoji="0" lang="zh-CN" altLang="zh-CN"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，则“录取”为该训练数据的</a:t>
            </a:r>
            <a:r>
              <a:rPr kumimoji="0" lang="zh-CN" altLang="zh-CN" sz="3200" b="0" i="0" u="none" strike="noStrike" kern="1200" cap="none" spc="0" normalizeH="0" baseline="0" noProof="0" dirty="0">
                <a:ln>
                  <a:noFill/>
                </a:ln>
                <a:solidFill>
                  <a:srgbClr val="FF0000"/>
                </a:solidFill>
                <a:effectLst/>
                <a:uLnTx/>
                <a:uFillTx/>
                <a:latin typeface="Calibri"/>
                <a:ea typeface="黑体" pitchFamily="49" charset="-122"/>
                <a:cs typeface="+mn-cs"/>
              </a:rPr>
              <a:t>标识</a:t>
            </a:r>
            <a:r>
              <a:rPr kumimoji="0" lang="zh-CN" altLang="zh-CN"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。在建立预测模型的时候，监督式学习建立一个</a:t>
            </a:r>
            <a:r>
              <a:rPr kumimoji="0" lang="zh-CN" altLang="en-US"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这样的一个</a:t>
            </a:r>
            <a:r>
              <a:rPr kumimoji="0" lang="zh-CN" altLang="zh-CN"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学习过程，将预测结果与训练数据的的实际结果进行比较，不断地调整预测模型，直到模型的预测结果达到一个预期的准确率。监督式学习常见的应用场景为回归问题和分类问题。常见的算法有线性回归，逻辑回归</a:t>
            </a:r>
            <a:r>
              <a:rPr kumimoji="0" lang="zh-CN" altLang="en-US"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a:t>
            </a:r>
            <a:r>
              <a:rPr kumimoji="0" lang="zh-CN" altLang="zh-CN"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决策树等。</a:t>
            </a:r>
            <a:endParaRPr kumimoji="0" lang="zh-CN" altLang="en-US" sz="3200"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p:txBody>
      </p:sp>
      <p:graphicFrame>
        <p:nvGraphicFramePr>
          <p:cNvPr id="2" name="表格 1">
            <a:extLst>
              <a:ext uri="{FF2B5EF4-FFF2-40B4-BE49-F238E27FC236}">
                <a16:creationId xmlns:a16="http://schemas.microsoft.com/office/drawing/2014/main" id="{410877CD-F13B-4B90-ADCF-6DC74AA3B5F0}"/>
              </a:ext>
            </a:extLst>
          </p:cNvPr>
          <p:cNvGraphicFramePr>
            <a:graphicFrameLocks noGrp="1"/>
          </p:cNvGraphicFramePr>
          <p:nvPr>
            <p:extLst>
              <p:ext uri="{D42A27DB-BD31-4B8C-83A1-F6EECF244321}">
                <p14:modId xmlns:p14="http://schemas.microsoft.com/office/powerpoint/2010/main" val="1703417639"/>
              </p:ext>
            </p:extLst>
          </p:nvPr>
        </p:nvGraphicFramePr>
        <p:xfrm>
          <a:off x="2071878" y="797560"/>
          <a:ext cx="8048244" cy="792480"/>
        </p:xfrm>
        <a:graphic>
          <a:graphicData uri="http://schemas.openxmlformats.org/drawingml/2006/table">
            <a:tbl>
              <a:tblPr firstRow="1" bandRow="1">
                <a:tableStyleId>{5C22544A-7EE6-4342-B048-85BDC9FD1C3A}</a:tableStyleId>
              </a:tblPr>
              <a:tblGrid>
                <a:gridCol w="1596239">
                  <a:extLst>
                    <a:ext uri="{9D8B030D-6E8A-4147-A177-3AD203B41FA5}">
                      <a16:colId xmlns:a16="http://schemas.microsoft.com/office/drawing/2014/main" val="20000"/>
                    </a:ext>
                  </a:extLst>
                </a:gridCol>
                <a:gridCol w="1596239">
                  <a:extLst>
                    <a:ext uri="{9D8B030D-6E8A-4147-A177-3AD203B41FA5}">
                      <a16:colId xmlns:a16="http://schemas.microsoft.com/office/drawing/2014/main" val="20001"/>
                    </a:ext>
                  </a:extLst>
                </a:gridCol>
                <a:gridCol w="1596239">
                  <a:extLst>
                    <a:ext uri="{9D8B030D-6E8A-4147-A177-3AD203B41FA5}">
                      <a16:colId xmlns:a16="http://schemas.microsoft.com/office/drawing/2014/main" val="20002"/>
                    </a:ext>
                  </a:extLst>
                </a:gridCol>
                <a:gridCol w="1596239">
                  <a:extLst>
                    <a:ext uri="{9D8B030D-6E8A-4147-A177-3AD203B41FA5}">
                      <a16:colId xmlns:a16="http://schemas.microsoft.com/office/drawing/2014/main" val="20003"/>
                    </a:ext>
                  </a:extLst>
                </a:gridCol>
                <a:gridCol w="1663288">
                  <a:extLst>
                    <a:ext uri="{9D8B030D-6E8A-4147-A177-3AD203B41FA5}">
                      <a16:colId xmlns:a16="http://schemas.microsoft.com/office/drawing/2014/main" val="20004"/>
                    </a:ext>
                  </a:extLst>
                </a:gridCol>
              </a:tblGrid>
              <a:tr h="197402">
                <a:tc>
                  <a:txBody>
                    <a:bodyPr/>
                    <a:lstStyle/>
                    <a:p>
                      <a:pPr algn="ctr"/>
                      <a:r>
                        <a:rPr lang="zh-CN" altLang="en-US" sz="2000" dirty="0"/>
                        <a:t>求职者</a:t>
                      </a:r>
                    </a:p>
                  </a:txBody>
                  <a:tcPr anchor="ctr"/>
                </a:tc>
                <a:tc>
                  <a:txBody>
                    <a:bodyPr/>
                    <a:lstStyle/>
                    <a:p>
                      <a:pPr algn="ctr"/>
                      <a:r>
                        <a:rPr lang="zh-CN" altLang="en-US" sz="2000" dirty="0"/>
                        <a:t>笔试成绩</a:t>
                      </a:r>
                    </a:p>
                  </a:txBody>
                  <a:tcPr anchor="ctr"/>
                </a:tc>
                <a:tc>
                  <a:txBody>
                    <a:bodyPr/>
                    <a:lstStyle/>
                    <a:p>
                      <a:pPr algn="ctr"/>
                      <a:r>
                        <a:rPr lang="zh-CN" altLang="en-US" sz="2000" dirty="0"/>
                        <a:t>语言</a:t>
                      </a:r>
                    </a:p>
                  </a:txBody>
                  <a:tcPr anchor="ctr"/>
                </a:tc>
                <a:tc>
                  <a:txBody>
                    <a:bodyPr/>
                    <a:lstStyle/>
                    <a:p>
                      <a:pPr algn="ctr"/>
                      <a:r>
                        <a:rPr lang="zh-CN" altLang="en-US" sz="2000" dirty="0"/>
                        <a:t>工作经验</a:t>
                      </a:r>
                    </a:p>
                  </a:txBody>
                  <a:tcPr anchor="ctr"/>
                </a:tc>
                <a:tc>
                  <a:txBody>
                    <a:bodyPr/>
                    <a:lstStyle/>
                    <a:p>
                      <a:pPr algn="ctr"/>
                      <a:r>
                        <a:rPr lang="zh-CN" altLang="en-US" sz="2000" dirty="0"/>
                        <a:t>是否录取</a:t>
                      </a:r>
                    </a:p>
                  </a:txBody>
                  <a:tcPr anchor="ctr"/>
                </a:tc>
                <a:extLst>
                  <a:ext uri="{0D108BD9-81ED-4DB2-BD59-A6C34878D82A}">
                    <a16:rowId xmlns:a16="http://schemas.microsoft.com/office/drawing/2014/main" val="10000"/>
                  </a:ext>
                </a:extLst>
              </a:tr>
              <a:tr h="197402">
                <a:tc>
                  <a:txBody>
                    <a:bodyPr/>
                    <a:lstStyle/>
                    <a:p>
                      <a:pPr algn="ctr"/>
                      <a:r>
                        <a:rPr lang="en-US" altLang="zh-CN" sz="2000" dirty="0"/>
                        <a:t>1</a:t>
                      </a:r>
                      <a:endParaRPr lang="zh-CN" altLang="en-US" sz="2000" dirty="0"/>
                    </a:p>
                  </a:txBody>
                  <a:tcPr anchor="ctr"/>
                </a:tc>
                <a:tc>
                  <a:txBody>
                    <a:bodyPr/>
                    <a:lstStyle/>
                    <a:p>
                      <a:pPr algn="ctr"/>
                      <a:r>
                        <a:rPr lang="en-US" altLang="zh-CN" sz="2000" dirty="0"/>
                        <a:t>A</a:t>
                      </a:r>
                      <a:endParaRPr lang="zh-CN" altLang="en-US" sz="2000" dirty="0"/>
                    </a:p>
                  </a:txBody>
                  <a:tcPr anchor="ctr"/>
                </a:tc>
                <a:tc>
                  <a:txBody>
                    <a:bodyPr/>
                    <a:lstStyle/>
                    <a:p>
                      <a:pPr algn="ctr"/>
                      <a:r>
                        <a:rPr lang="en-US" altLang="zh-CN" sz="2000" dirty="0"/>
                        <a:t>Java</a:t>
                      </a:r>
                      <a:endParaRPr lang="zh-CN" altLang="en-US" sz="2000" dirty="0"/>
                    </a:p>
                  </a:txBody>
                  <a:tcPr anchor="ctr"/>
                </a:tc>
                <a:tc>
                  <a:txBody>
                    <a:bodyPr/>
                    <a:lstStyle/>
                    <a:p>
                      <a:pPr algn="ctr"/>
                      <a:r>
                        <a:rPr lang="en-US" altLang="zh-CN" sz="2000" dirty="0"/>
                        <a:t>2</a:t>
                      </a:r>
                      <a:r>
                        <a:rPr lang="zh-CN" altLang="en-US" sz="2000" dirty="0"/>
                        <a:t>年</a:t>
                      </a:r>
                    </a:p>
                  </a:txBody>
                  <a:tcPr anchor="ctr"/>
                </a:tc>
                <a:tc>
                  <a:txBody>
                    <a:bodyPr/>
                    <a:lstStyle/>
                    <a:p>
                      <a:pPr algn="ctr"/>
                      <a:r>
                        <a:rPr lang="zh-CN" altLang="en-US" sz="2000" dirty="0"/>
                        <a:t>录取</a:t>
                      </a:r>
                    </a:p>
                  </a:txBody>
                  <a:tcPr anchor="ctr"/>
                </a:tc>
                <a:extLst>
                  <a:ext uri="{0D108BD9-81ED-4DB2-BD59-A6C34878D82A}">
                    <a16:rowId xmlns:a16="http://schemas.microsoft.com/office/drawing/2014/main" val="10001"/>
                  </a:ext>
                </a:extLst>
              </a:tr>
            </a:tbl>
          </a:graphicData>
        </a:graphic>
      </p:graphicFrame>
      <p:sp>
        <p:nvSpPr>
          <p:cNvPr id="3" name="对话气泡: 矩形 2">
            <a:extLst>
              <a:ext uri="{FF2B5EF4-FFF2-40B4-BE49-F238E27FC236}">
                <a16:creationId xmlns:a16="http://schemas.microsoft.com/office/drawing/2014/main" id="{7CF028F7-7A34-4830-81AB-1057F53D0007}"/>
              </a:ext>
            </a:extLst>
          </p:cNvPr>
          <p:cNvSpPr/>
          <p:nvPr/>
        </p:nvSpPr>
        <p:spPr>
          <a:xfrm>
            <a:off x="9874250" y="1603590"/>
            <a:ext cx="914400" cy="372192"/>
          </a:xfrm>
          <a:prstGeom prst="wedgeRectCallout">
            <a:avLst>
              <a:gd name="adj1" fmla="val -52833"/>
              <a:gd name="adj2" fmla="val -9642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标识</a:t>
            </a:r>
          </a:p>
        </p:txBody>
      </p:sp>
    </p:spTree>
    <p:extLst>
      <p:ext uri="{BB962C8B-B14F-4D97-AF65-F5344CB8AC3E}">
        <p14:creationId xmlns:p14="http://schemas.microsoft.com/office/powerpoint/2010/main" val="2137759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11.2</a:t>
            </a:r>
            <a:r>
              <a:rPr lang="zh-CN" altLang="en-US" dirty="0"/>
              <a:t>  机器学习的方法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有监督学习</a:t>
            </a:r>
            <a:endParaRPr lang="en-US" altLang="zh-CN" dirty="0"/>
          </a:p>
        </p:txBody>
      </p:sp>
      <p:sp>
        <p:nvSpPr>
          <p:cNvPr id="9" name="内容占位符 2">
            <a:extLst>
              <a:ext uri="{FF2B5EF4-FFF2-40B4-BE49-F238E27FC236}">
                <a16:creationId xmlns:a16="http://schemas.microsoft.com/office/drawing/2014/main" id="{D7ED77C8-C0AF-4CAC-A849-F36D64F760C2}"/>
              </a:ext>
            </a:extLst>
          </p:cNvPr>
          <p:cNvSpPr txBox="1">
            <a:spLocks/>
          </p:cNvSpPr>
          <p:nvPr/>
        </p:nvSpPr>
        <p:spPr>
          <a:xfrm>
            <a:off x="571500" y="990139"/>
            <a:ext cx="11120628" cy="3394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ts val="600"/>
              </a:spcBef>
              <a:spcAft>
                <a:spcPts val="0"/>
              </a:spcAft>
              <a:buClrTx/>
              <a:buSzTx/>
              <a:buFont typeface="Arial" pitchFamily="34" charset="0"/>
              <a:buChar char="•"/>
              <a:tabLst/>
              <a:defRPr/>
            </a:pPr>
            <a:r>
              <a:rPr kumimoji="0" lang="zh-CN" altLang="en-US"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线性回归就是我们前面说过的房价求解问题。如何拟合出一条直线最佳匹配我所有的数据？例如：“最小二乘法”来求解。</a:t>
            </a:r>
            <a:endParaRPr kumimoji="0" lang="en-US" altLang="zh-CN"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a:p>
            <a:pPr marL="342900" marR="0" lvl="0" indent="-342900" algn="l" defTabSz="914400" rtl="0" eaLnBrk="1" fontAlgn="auto" latinLnBrk="0" hangingPunct="1">
              <a:lnSpc>
                <a:spcPct val="120000"/>
              </a:lnSpc>
              <a:spcBef>
                <a:spcPts val="600"/>
              </a:spcBef>
              <a:spcAft>
                <a:spcPts val="0"/>
              </a:spcAft>
              <a:buClrTx/>
              <a:buSzTx/>
              <a:buFont typeface="Arial" pitchFamily="34" charset="0"/>
              <a:buChar char="•"/>
              <a:tabLst/>
              <a:defRPr/>
            </a:pPr>
            <a:r>
              <a:rPr kumimoji="0" lang="zh-CN" altLang="zh-CN"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回归算法有两个重要的子类：即</a:t>
            </a:r>
            <a:r>
              <a:rPr kumimoji="0" lang="zh-CN" altLang="zh-CN" sz="2800" b="0" i="0" u="none" strike="noStrike" kern="1200" cap="none" spc="0" normalizeH="0" baseline="0" noProof="0" dirty="0">
                <a:ln>
                  <a:noFill/>
                </a:ln>
                <a:solidFill>
                  <a:srgbClr val="C00000"/>
                </a:solidFill>
                <a:effectLst/>
                <a:uLnTx/>
                <a:uFillTx/>
                <a:latin typeface="Calibri"/>
                <a:ea typeface="黑体" pitchFamily="49" charset="-122"/>
                <a:cs typeface="+mn-cs"/>
              </a:rPr>
              <a:t>线性回归</a:t>
            </a:r>
            <a:r>
              <a:rPr kumimoji="0" lang="zh-CN" altLang="zh-CN"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和</a:t>
            </a:r>
            <a:r>
              <a:rPr kumimoji="0" lang="zh-CN" altLang="zh-CN" sz="2800" b="0" i="0" u="none" strike="noStrike" kern="1200" cap="none" spc="0" normalizeH="0" baseline="0" noProof="0" dirty="0">
                <a:ln>
                  <a:noFill/>
                </a:ln>
                <a:solidFill>
                  <a:srgbClr val="C00000"/>
                </a:solidFill>
                <a:effectLst/>
                <a:uLnTx/>
                <a:uFillTx/>
                <a:latin typeface="Calibri"/>
                <a:ea typeface="黑体" pitchFamily="49" charset="-122"/>
                <a:cs typeface="+mn-cs"/>
              </a:rPr>
              <a:t>逻辑回归</a:t>
            </a:r>
            <a:r>
              <a:rPr kumimoji="0" lang="zh-CN" altLang="zh-CN"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a:t>
            </a:r>
            <a:endParaRPr kumimoji="0" lang="zh-CN" altLang="en-US"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p:txBody>
      </p:sp>
      <p:grpSp>
        <p:nvGrpSpPr>
          <p:cNvPr id="10" name="组合 9">
            <a:extLst>
              <a:ext uri="{FF2B5EF4-FFF2-40B4-BE49-F238E27FC236}">
                <a16:creationId xmlns:a16="http://schemas.microsoft.com/office/drawing/2014/main" id="{3D9FDCD5-52A4-4182-BF52-FE404F7AE1C6}"/>
              </a:ext>
            </a:extLst>
          </p:cNvPr>
          <p:cNvGrpSpPr/>
          <p:nvPr/>
        </p:nvGrpSpPr>
        <p:grpSpPr>
          <a:xfrm>
            <a:off x="955910" y="2962814"/>
            <a:ext cx="4725561" cy="2523045"/>
            <a:chOff x="480423" y="2628532"/>
            <a:chExt cx="3960440" cy="2139820"/>
          </a:xfrm>
        </p:grpSpPr>
        <p:pic>
          <p:nvPicPr>
            <p:cNvPr id="11" name="图片 10">
              <a:extLst>
                <a:ext uri="{FF2B5EF4-FFF2-40B4-BE49-F238E27FC236}">
                  <a16:creationId xmlns:a16="http://schemas.microsoft.com/office/drawing/2014/main" id="{4C3BCA70-F00D-4D49-BD80-6ED2B7E4CFFB}"/>
                </a:ext>
              </a:extLst>
            </p:cNvPr>
            <p:cNvPicPr/>
            <p:nvPr/>
          </p:nvPicPr>
          <p:blipFill>
            <a:blip r:embed="rId2" cstate="print"/>
            <a:srcRect/>
            <a:stretch>
              <a:fillRect/>
            </a:stretch>
          </p:blipFill>
          <p:spPr bwMode="auto">
            <a:xfrm>
              <a:off x="480423" y="2628532"/>
              <a:ext cx="3960440" cy="2139820"/>
            </a:xfrm>
            <a:prstGeom prst="rect">
              <a:avLst/>
            </a:prstGeom>
            <a:noFill/>
            <a:ln w="9525">
              <a:noFill/>
              <a:miter lim="800000"/>
              <a:headEnd/>
              <a:tailEnd/>
            </a:ln>
          </p:spPr>
        </p:pic>
        <p:cxnSp>
          <p:nvCxnSpPr>
            <p:cNvPr id="12" name="直接连接符 11">
              <a:extLst>
                <a:ext uri="{FF2B5EF4-FFF2-40B4-BE49-F238E27FC236}">
                  <a16:creationId xmlns:a16="http://schemas.microsoft.com/office/drawing/2014/main" id="{23980D9A-AA06-49B4-BEAE-28730960C1F5}"/>
                </a:ext>
              </a:extLst>
            </p:cNvPr>
            <p:cNvCxnSpPr/>
            <p:nvPr/>
          </p:nvCxnSpPr>
          <p:spPr>
            <a:xfrm flipH="1">
              <a:off x="1213382" y="2962814"/>
              <a:ext cx="2664296" cy="1008112"/>
            </a:xfrm>
            <a:prstGeom prst="line">
              <a:avLst/>
            </a:prstGeom>
          </p:spPr>
          <p:style>
            <a:lnRef idx="2">
              <a:schemeClr val="dk1"/>
            </a:lnRef>
            <a:fillRef idx="0">
              <a:schemeClr val="dk1"/>
            </a:fillRef>
            <a:effectRef idx="1">
              <a:schemeClr val="dk1"/>
            </a:effectRef>
            <a:fontRef idx="minor">
              <a:schemeClr val="tx1"/>
            </a:fontRef>
          </p:style>
        </p:cxnSp>
      </p:grpSp>
      <p:pic>
        <p:nvPicPr>
          <p:cNvPr id="13" name="Picture 2">
            <a:extLst>
              <a:ext uri="{FF2B5EF4-FFF2-40B4-BE49-F238E27FC236}">
                <a16:creationId xmlns:a16="http://schemas.microsoft.com/office/drawing/2014/main" id="{5647226A-C3DE-4673-8985-025F0D348028}"/>
              </a:ext>
            </a:extLst>
          </p:cNvPr>
          <p:cNvPicPr>
            <a:picLocks noChangeAspect="1" noChangeArrowheads="1"/>
          </p:cNvPicPr>
          <p:nvPr/>
        </p:nvPicPr>
        <p:blipFill>
          <a:blip r:embed="rId3" cstate="print"/>
          <a:srcRect/>
          <a:stretch>
            <a:fillRect/>
          </a:stretch>
        </p:blipFill>
        <p:spPr bwMode="auto">
          <a:xfrm>
            <a:off x="6648162" y="2962814"/>
            <a:ext cx="4902234" cy="2523046"/>
          </a:xfrm>
          <a:prstGeom prst="rect">
            <a:avLst/>
          </a:prstGeom>
          <a:noFill/>
          <a:ln w="9525">
            <a:noFill/>
            <a:miter lim="800000"/>
            <a:headEnd/>
            <a:tailEnd/>
          </a:ln>
        </p:spPr>
      </p:pic>
      <p:sp>
        <p:nvSpPr>
          <p:cNvPr id="14" name="标题 1">
            <a:extLst>
              <a:ext uri="{FF2B5EF4-FFF2-40B4-BE49-F238E27FC236}">
                <a16:creationId xmlns:a16="http://schemas.microsoft.com/office/drawing/2014/main" id="{982895E8-8E2D-43C6-B563-FB7B650C5E6C}"/>
              </a:ext>
            </a:extLst>
          </p:cNvPr>
          <p:cNvSpPr txBox="1">
            <a:spLocks/>
          </p:cNvSpPr>
          <p:nvPr/>
        </p:nvSpPr>
        <p:spPr>
          <a:xfrm>
            <a:off x="3024759" y="5799795"/>
            <a:ext cx="1456182" cy="510793"/>
          </a:xfrm>
          <a:prstGeom prst="rect">
            <a:avLst/>
          </a:prstGeom>
          <a:solidFill>
            <a:srgbClr val="C00000"/>
          </a:solidFill>
          <a:ln>
            <a:noFill/>
          </a:ln>
        </p:spPr>
        <p:txBody>
          <a:bodyPr anchor="ct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en-US" sz="2400" b="0" dirty="0">
                <a:solidFill>
                  <a:schemeClr val="bg1"/>
                </a:solidFill>
                <a:latin typeface="黑体" panose="02010609060101010101" pitchFamily="49" charset="-122"/>
                <a:ea typeface="黑体" panose="02010609060101010101" pitchFamily="49" charset="-122"/>
              </a:rPr>
              <a:t>回归方法</a:t>
            </a:r>
          </a:p>
        </p:txBody>
      </p:sp>
    </p:spTree>
    <p:extLst>
      <p:ext uri="{BB962C8B-B14F-4D97-AF65-F5344CB8AC3E}">
        <p14:creationId xmlns:p14="http://schemas.microsoft.com/office/powerpoint/2010/main" val="2229836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11.2</a:t>
            </a:r>
            <a:r>
              <a:rPr lang="zh-CN" altLang="en-US" dirty="0"/>
              <a:t>  机器学习的方法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有监督学习</a:t>
            </a:r>
            <a:endParaRPr lang="en-US" altLang="zh-CN" dirty="0"/>
          </a:p>
        </p:txBody>
      </p:sp>
      <p:sp>
        <p:nvSpPr>
          <p:cNvPr id="9" name="内容占位符 2">
            <a:extLst>
              <a:ext uri="{FF2B5EF4-FFF2-40B4-BE49-F238E27FC236}">
                <a16:creationId xmlns:a16="http://schemas.microsoft.com/office/drawing/2014/main" id="{D7ED77C8-C0AF-4CAC-A849-F36D64F760C2}"/>
              </a:ext>
            </a:extLst>
          </p:cNvPr>
          <p:cNvSpPr txBox="1">
            <a:spLocks/>
          </p:cNvSpPr>
          <p:nvPr/>
        </p:nvSpPr>
        <p:spPr>
          <a:xfrm>
            <a:off x="571500" y="990139"/>
            <a:ext cx="11120628" cy="3394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zh-CN" altLang="en-US" sz="2800" dirty="0"/>
              <a:t>神经网络</a:t>
            </a:r>
            <a:r>
              <a:rPr lang="en-US" altLang="zh-CN" sz="2800" dirty="0"/>
              <a:t>(</a:t>
            </a:r>
            <a:r>
              <a:rPr lang="zh-CN" altLang="en-US" sz="2800" dirty="0"/>
              <a:t>也称之为人工神经网络，</a:t>
            </a:r>
            <a:r>
              <a:rPr lang="en-US" altLang="zh-CN" sz="2800" dirty="0"/>
              <a:t>ANN)</a:t>
            </a:r>
            <a:r>
              <a:rPr lang="zh-CN" altLang="en-US" sz="2800" dirty="0"/>
              <a:t>，是</a:t>
            </a:r>
            <a:r>
              <a:rPr lang="en-US" altLang="zh-CN" sz="2800" dirty="0"/>
              <a:t>80</a:t>
            </a:r>
            <a:r>
              <a:rPr lang="zh-CN" altLang="en-US" sz="2800" dirty="0"/>
              <a:t>年代机器学习界非常流行的方法，其</a:t>
            </a:r>
            <a:r>
              <a:rPr lang="zh-CN" altLang="zh-CN" sz="2800" dirty="0"/>
              <a:t>诞生起源于对大脑工作机理的研究。简单来说，就是分解与整合。</a:t>
            </a:r>
            <a:endParaRPr lang="zh-CN" altLang="en-US" sz="2800" dirty="0"/>
          </a:p>
        </p:txBody>
      </p:sp>
      <p:sp>
        <p:nvSpPr>
          <p:cNvPr id="14" name="标题 1">
            <a:extLst>
              <a:ext uri="{FF2B5EF4-FFF2-40B4-BE49-F238E27FC236}">
                <a16:creationId xmlns:a16="http://schemas.microsoft.com/office/drawing/2014/main" id="{982895E8-8E2D-43C6-B563-FB7B650C5E6C}"/>
              </a:ext>
            </a:extLst>
          </p:cNvPr>
          <p:cNvSpPr txBox="1">
            <a:spLocks/>
          </p:cNvSpPr>
          <p:nvPr/>
        </p:nvSpPr>
        <p:spPr>
          <a:xfrm>
            <a:off x="3024759" y="5799795"/>
            <a:ext cx="1456182" cy="510793"/>
          </a:xfrm>
          <a:prstGeom prst="rect">
            <a:avLst/>
          </a:prstGeom>
          <a:solidFill>
            <a:srgbClr val="C00000"/>
          </a:solidFill>
          <a:ln>
            <a:noFill/>
          </a:ln>
        </p:spPr>
        <p:txBody>
          <a:bodyPr anchor="ct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en-US" sz="2400" b="0" dirty="0">
                <a:solidFill>
                  <a:schemeClr val="bg1"/>
                </a:solidFill>
                <a:latin typeface="黑体" panose="02010609060101010101" pitchFamily="49" charset="-122"/>
                <a:ea typeface="黑体" panose="02010609060101010101" pitchFamily="49" charset="-122"/>
              </a:rPr>
              <a:t>神经网络</a:t>
            </a:r>
          </a:p>
        </p:txBody>
      </p:sp>
      <p:pic>
        <p:nvPicPr>
          <p:cNvPr id="2" name="Picture 3">
            <a:extLst>
              <a:ext uri="{FF2B5EF4-FFF2-40B4-BE49-F238E27FC236}">
                <a16:creationId xmlns:a16="http://schemas.microsoft.com/office/drawing/2014/main" id="{FB899940-617E-4BA6-B221-0F386E6E8635}"/>
              </a:ext>
            </a:extLst>
          </p:cNvPr>
          <p:cNvPicPr>
            <a:picLocks noChangeAspect="1" noChangeArrowheads="1"/>
          </p:cNvPicPr>
          <p:nvPr/>
        </p:nvPicPr>
        <p:blipFill>
          <a:blip r:embed="rId2" cstate="print"/>
          <a:srcRect/>
          <a:stretch>
            <a:fillRect/>
          </a:stretch>
        </p:blipFill>
        <p:spPr bwMode="auto">
          <a:xfrm>
            <a:off x="1303423" y="2772719"/>
            <a:ext cx="7244289" cy="2654210"/>
          </a:xfrm>
          <a:prstGeom prst="rect">
            <a:avLst/>
          </a:prstGeom>
          <a:noFill/>
          <a:ln w="9525">
            <a:noFill/>
            <a:miter lim="800000"/>
            <a:headEnd/>
            <a:tailEnd/>
          </a:ln>
        </p:spPr>
      </p:pic>
      <p:sp>
        <p:nvSpPr>
          <p:cNvPr id="3" name="矩形 2">
            <a:extLst>
              <a:ext uri="{FF2B5EF4-FFF2-40B4-BE49-F238E27FC236}">
                <a16:creationId xmlns:a16="http://schemas.microsoft.com/office/drawing/2014/main" id="{75A071DB-67EB-4696-97E1-0BF3EB70B65B}"/>
              </a:ext>
            </a:extLst>
          </p:cNvPr>
          <p:cNvSpPr/>
          <p:nvPr/>
        </p:nvSpPr>
        <p:spPr>
          <a:xfrm>
            <a:off x="8547712" y="5092030"/>
            <a:ext cx="3520516" cy="369332"/>
          </a:xfrm>
          <a:prstGeom prst="rect">
            <a:avLst/>
          </a:prstGeom>
        </p:spPr>
        <p:txBody>
          <a:bodyPr wrap="none">
            <a:spAutoFit/>
          </a:bodyPr>
          <a:lstStyle/>
          <a:p>
            <a:r>
              <a:rPr lang="en-US" altLang="zh-CN" i="1" dirty="0"/>
              <a:t>Hubel-Wiesel</a:t>
            </a:r>
            <a:r>
              <a:rPr lang="zh-CN" altLang="zh-CN" i="1" dirty="0"/>
              <a:t>试验与大脑视觉机理</a:t>
            </a:r>
            <a:endParaRPr lang="zh-CN" altLang="en-US" i="1" dirty="0"/>
          </a:p>
        </p:txBody>
      </p:sp>
    </p:spTree>
    <p:extLst>
      <p:ext uri="{BB962C8B-B14F-4D97-AF65-F5344CB8AC3E}">
        <p14:creationId xmlns:p14="http://schemas.microsoft.com/office/powerpoint/2010/main" val="3409592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11.2</a:t>
            </a:r>
            <a:r>
              <a:rPr lang="zh-CN" altLang="en-US" dirty="0"/>
              <a:t>  机器学习的方法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有监督学习</a:t>
            </a:r>
            <a:endParaRPr lang="en-US" altLang="zh-CN" dirty="0"/>
          </a:p>
        </p:txBody>
      </p:sp>
      <p:sp>
        <p:nvSpPr>
          <p:cNvPr id="9" name="内容占位符 2">
            <a:extLst>
              <a:ext uri="{FF2B5EF4-FFF2-40B4-BE49-F238E27FC236}">
                <a16:creationId xmlns:a16="http://schemas.microsoft.com/office/drawing/2014/main" id="{D7ED77C8-C0AF-4CAC-A849-F36D64F760C2}"/>
              </a:ext>
            </a:extLst>
          </p:cNvPr>
          <p:cNvSpPr txBox="1">
            <a:spLocks/>
          </p:cNvSpPr>
          <p:nvPr/>
        </p:nvSpPr>
        <p:spPr>
          <a:xfrm>
            <a:off x="571500" y="990139"/>
            <a:ext cx="11120628" cy="3394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zh-CN" altLang="en-US" sz="2800" dirty="0"/>
              <a:t>支持向量机诞生于统计学习界，从某种意义上来说是逻辑回归算法的强化：通过给予逻辑回归算法更严格的优化条件，支持向量机算法可以获得比逻辑回归更好的分类界线。通过跟高斯“核”的结合，支持向量机可以表达出非常复杂的分类界线，从而达成很好的的分类效果。</a:t>
            </a:r>
          </a:p>
        </p:txBody>
      </p:sp>
      <p:sp>
        <p:nvSpPr>
          <p:cNvPr id="14" name="标题 1">
            <a:extLst>
              <a:ext uri="{FF2B5EF4-FFF2-40B4-BE49-F238E27FC236}">
                <a16:creationId xmlns:a16="http://schemas.microsoft.com/office/drawing/2014/main" id="{982895E8-8E2D-43C6-B563-FB7B650C5E6C}"/>
              </a:ext>
            </a:extLst>
          </p:cNvPr>
          <p:cNvSpPr txBox="1">
            <a:spLocks/>
          </p:cNvSpPr>
          <p:nvPr/>
        </p:nvSpPr>
        <p:spPr>
          <a:xfrm>
            <a:off x="2561462" y="5799795"/>
            <a:ext cx="2815209" cy="510793"/>
          </a:xfrm>
          <a:prstGeom prst="rect">
            <a:avLst/>
          </a:prstGeom>
          <a:solidFill>
            <a:srgbClr val="C00000"/>
          </a:solidFill>
          <a:ln>
            <a:noFill/>
          </a:ln>
        </p:spPr>
        <p:txBody>
          <a:bodyPr anchor="ct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en-US" altLang="zh-CN" sz="2400" b="0" dirty="0">
                <a:solidFill>
                  <a:schemeClr val="bg1"/>
                </a:solidFill>
                <a:latin typeface="Calibri" panose="020F0502020204030204" pitchFamily="34" charset="0"/>
                <a:ea typeface="黑体" panose="02010609060101010101" pitchFamily="49" charset="-122"/>
                <a:cs typeface="Calibri" panose="020F0502020204030204" pitchFamily="34" charset="0"/>
              </a:rPr>
              <a:t>SVM</a:t>
            </a:r>
            <a:r>
              <a:rPr lang="zh-CN" altLang="en-US" sz="2400" b="0" dirty="0">
                <a:solidFill>
                  <a:schemeClr val="bg1"/>
                </a:solidFill>
                <a:latin typeface="黑体" panose="02010609060101010101" pitchFamily="49" charset="-122"/>
                <a:ea typeface="黑体" panose="02010609060101010101" pitchFamily="49" charset="-122"/>
              </a:rPr>
              <a:t>（支持向量机）</a:t>
            </a:r>
          </a:p>
        </p:txBody>
      </p:sp>
      <p:pic>
        <p:nvPicPr>
          <p:cNvPr id="5" name="Picture 2">
            <a:extLst>
              <a:ext uri="{FF2B5EF4-FFF2-40B4-BE49-F238E27FC236}">
                <a16:creationId xmlns:a16="http://schemas.microsoft.com/office/drawing/2014/main" id="{4A00A68A-DDF4-45B7-9796-CA2D62F58DF5}"/>
              </a:ext>
            </a:extLst>
          </p:cNvPr>
          <p:cNvPicPr>
            <a:picLocks noChangeAspect="1" noChangeArrowheads="1"/>
          </p:cNvPicPr>
          <p:nvPr/>
        </p:nvPicPr>
        <p:blipFill>
          <a:blip r:embed="rId2" cstate="print"/>
          <a:srcRect/>
          <a:stretch>
            <a:fillRect/>
          </a:stretch>
        </p:blipFill>
        <p:spPr bwMode="auto">
          <a:xfrm>
            <a:off x="3252999" y="3466750"/>
            <a:ext cx="2745110" cy="2155669"/>
          </a:xfrm>
          <a:prstGeom prst="rect">
            <a:avLst/>
          </a:prstGeom>
          <a:noFill/>
          <a:ln w="9525">
            <a:noFill/>
            <a:miter lim="800000"/>
            <a:headEnd/>
            <a:tailEnd/>
          </a:ln>
        </p:spPr>
      </p:pic>
      <p:pic>
        <p:nvPicPr>
          <p:cNvPr id="7" name="Picture 3">
            <a:extLst>
              <a:ext uri="{FF2B5EF4-FFF2-40B4-BE49-F238E27FC236}">
                <a16:creationId xmlns:a16="http://schemas.microsoft.com/office/drawing/2014/main" id="{9BC2D059-5EEC-4F26-849E-0368A382B3B2}"/>
              </a:ext>
            </a:extLst>
          </p:cNvPr>
          <p:cNvPicPr>
            <a:picLocks noChangeAspect="1" noChangeArrowheads="1"/>
          </p:cNvPicPr>
          <p:nvPr/>
        </p:nvPicPr>
        <p:blipFill>
          <a:blip r:embed="rId3" cstate="print"/>
          <a:srcRect/>
          <a:stretch>
            <a:fillRect/>
          </a:stretch>
        </p:blipFill>
        <p:spPr bwMode="auto">
          <a:xfrm>
            <a:off x="6277335" y="3441687"/>
            <a:ext cx="2835320" cy="2173745"/>
          </a:xfrm>
          <a:prstGeom prst="rect">
            <a:avLst/>
          </a:prstGeom>
          <a:noFill/>
          <a:ln w="9525">
            <a:noFill/>
            <a:miter lim="800000"/>
            <a:headEnd/>
            <a:tailEnd/>
          </a:ln>
        </p:spPr>
      </p:pic>
    </p:spTree>
    <p:extLst>
      <p:ext uri="{BB962C8B-B14F-4D97-AF65-F5344CB8AC3E}">
        <p14:creationId xmlns:p14="http://schemas.microsoft.com/office/powerpoint/2010/main" val="4006009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11.2</a:t>
            </a:r>
            <a:r>
              <a:rPr lang="zh-CN" altLang="en-US" dirty="0"/>
              <a:t>  机器学习的方法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无监督学习</a:t>
            </a:r>
            <a:endParaRPr lang="en-US" altLang="zh-CN" dirty="0"/>
          </a:p>
        </p:txBody>
      </p:sp>
      <p:sp>
        <p:nvSpPr>
          <p:cNvPr id="9" name="内容占位符 2">
            <a:extLst>
              <a:ext uri="{FF2B5EF4-FFF2-40B4-BE49-F238E27FC236}">
                <a16:creationId xmlns:a16="http://schemas.microsoft.com/office/drawing/2014/main" id="{D7ED77C8-C0AF-4CAC-A849-F36D64F760C2}"/>
              </a:ext>
            </a:extLst>
          </p:cNvPr>
          <p:cNvSpPr txBox="1">
            <a:spLocks/>
          </p:cNvSpPr>
          <p:nvPr/>
        </p:nvSpPr>
        <p:spPr>
          <a:xfrm>
            <a:off x="571500" y="990139"/>
            <a:ext cx="11120628" cy="3394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zh-CN" altLang="zh-CN" sz="2800" dirty="0"/>
              <a:t>在</a:t>
            </a:r>
            <a:r>
              <a:rPr lang="zh-CN" altLang="zh-CN" sz="2800" dirty="0">
                <a:solidFill>
                  <a:srgbClr val="C00000"/>
                </a:solidFill>
              </a:rPr>
              <a:t>无监督学习</a:t>
            </a:r>
            <a:r>
              <a:rPr lang="zh-CN" altLang="zh-CN" sz="2800" dirty="0"/>
              <a:t>下，训练数据不被特别标识，学习模型是为了推断出数据的一些内在结构。常见的应用场景包括关联规则的学习和聚类。常见的算法有</a:t>
            </a:r>
            <a:r>
              <a:rPr lang="en-US" altLang="zh-CN" sz="2800" dirty="0"/>
              <a:t>K-Means</a:t>
            </a:r>
            <a:r>
              <a:rPr lang="zh-CN" altLang="zh-CN" sz="2800" dirty="0"/>
              <a:t>算法和</a:t>
            </a:r>
            <a:r>
              <a:rPr lang="en-US" altLang="zh-CN" sz="2800" dirty="0" err="1"/>
              <a:t>Apriori</a:t>
            </a:r>
            <a:r>
              <a:rPr lang="zh-CN" altLang="zh-CN" sz="2800" dirty="0"/>
              <a:t>算法。</a:t>
            </a:r>
            <a:endParaRPr lang="zh-CN" altLang="en-US" sz="2800" dirty="0"/>
          </a:p>
        </p:txBody>
      </p:sp>
    </p:spTree>
    <p:extLst>
      <p:ext uri="{BB962C8B-B14F-4D97-AF65-F5344CB8AC3E}">
        <p14:creationId xmlns:p14="http://schemas.microsoft.com/office/powerpoint/2010/main" val="4154651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zh-CN" altLang="en-US"/>
              <a:t>开篇实例</a:t>
            </a:r>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他会迟到吗？</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pic>
        <p:nvPicPr>
          <p:cNvPr id="3076" name="Picture 4">
            <a:extLst>
              <a:ext uri="{FF2B5EF4-FFF2-40B4-BE49-F238E27FC236}">
                <a16:creationId xmlns:a16="http://schemas.microsoft.com/office/drawing/2014/main" id="{1DBA8C5E-DE82-4F91-8730-5A14783E184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63296" y="2543175"/>
            <a:ext cx="1401622" cy="1771650"/>
          </a:xfrm>
          <a:prstGeom prst="rect">
            <a:avLst/>
          </a:prstGeom>
          <a:noFill/>
          <a:extLst>
            <a:ext uri="{909E8E84-426E-40DD-AFC4-6F175D3DCCD1}">
              <a14:hiddenFill xmlns:a14="http://schemas.microsoft.com/office/drawing/2010/main">
                <a:solidFill>
                  <a:srgbClr val="FFFFFF"/>
                </a:solidFill>
              </a14:hiddenFill>
            </a:ext>
          </a:extLst>
        </p:spPr>
      </p:pic>
      <p:sp>
        <p:nvSpPr>
          <p:cNvPr id="5" name="思想气泡: 云 4">
            <a:extLst>
              <a:ext uri="{FF2B5EF4-FFF2-40B4-BE49-F238E27FC236}">
                <a16:creationId xmlns:a16="http://schemas.microsoft.com/office/drawing/2014/main" id="{9977BBB3-1C0F-483D-B2DA-DCD386E8EED0}"/>
              </a:ext>
            </a:extLst>
          </p:cNvPr>
          <p:cNvSpPr/>
          <p:nvPr/>
        </p:nvSpPr>
        <p:spPr>
          <a:xfrm>
            <a:off x="2972922" y="937429"/>
            <a:ext cx="2440328" cy="1499616"/>
          </a:xfrm>
          <a:prstGeom prst="cloudCallout">
            <a:avLst>
              <a:gd name="adj1" fmla="val -63024"/>
              <a:gd name="adj2" fmla="val 559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现在去的话他会</a:t>
            </a: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点准时到吗？</a:t>
            </a:r>
          </a:p>
        </p:txBody>
      </p:sp>
      <p:sp>
        <p:nvSpPr>
          <p:cNvPr id="2" name="文本框 1">
            <a:extLst>
              <a:ext uri="{FF2B5EF4-FFF2-40B4-BE49-F238E27FC236}">
                <a16:creationId xmlns:a16="http://schemas.microsoft.com/office/drawing/2014/main" id="{3EE297F7-99F3-4727-B788-4837BD2468D8}"/>
              </a:ext>
            </a:extLst>
          </p:cNvPr>
          <p:cNvSpPr txBox="1"/>
          <p:nvPr/>
        </p:nvSpPr>
        <p:spPr>
          <a:xfrm>
            <a:off x="571500" y="782659"/>
            <a:ext cx="2185214" cy="461665"/>
          </a:xfrm>
          <a:prstGeom prst="rect">
            <a:avLst/>
          </a:prstGeom>
          <a:solidFill>
            <a:srgbClr val="C00000"/>
          </a:solidFill>
          <a:ln>
            <a:noFill/>
          </a:ln>
        </p:spPr>
        <p:txBody>
          <a:bodyPr wrap="none" rtlCol="0">
            <a:spAutoFit/>
          </a:bodyPr>
          <a:lstStyle/>
          <a:p>
            <a:pPr algn="ctr"/>
            <a:r>
              <a:rPr lang="zh-CN" altLang="en-US" sz="2400" dirty="0">
                <a:solidFill>
                  <a:schemeClr val="bg1"/>
                </a:solidFill>
                <a:latin typeface="黑体" panose="02010609060101010101" pitchFamily="49" charset="-122"/>
                <a:ea typeface="黑体" panose="02010609060101010101" pitchFamily="49" charset="-122"/>
              </a:rPr>
              <a:t>星期三 </a:t>
            </a:r>
            <a:r>
              <a:rPr lang="en-US" altLang="zh-CN" sz="2400" dirty="0">
                <a:solidFill>
                  <a:schemeClr val="bg1"/>
                </a:solidFill>
                <a:latin typeface="黑体" panose="02010609060101010101" pitchFamily="49" charset="-122"/>
                <a:ea typeface="黑体" panose="02010609060101010101" pitchFamily="49" charset="-122"/>
              </a:rPr>
              <a:t>14</a:t>
            </a:r>
            <a:r>
              <a:rPr lang="zh-CN" altLang="en-US" sz="2400" dirty="0">
                <a:solidFill>
                  <a:schemeClr val="bg1"/>
                </a:solidFill>
                <a:latin typeface="黑体" panose="02010609060101010101" pitchFamily="49" charset="-122"/>
                <a:ea typeface="黑体" panose="02010609060101010101" pitchFamily="49" charset="-122"/>
              </a:rPr>
              <a:t>：</a:t>
            </a:r>
            <a:r>
              <a:rPr lang="en-US" altLang="zh-CN" sz="2400" dirty="0">
                <a:solidFill>
                  <a:schemeClr val="bg1"/>
                </a:solidFill>
                <a:latin typeface="黑体" panose="02010609060101010101" pitchFamily="49" charset="-122"/>
                <a:ea typeface="黑体" panose="02010609060101010101" pitchFamily="49" charset="-122"/>
              </a:rPr>
              <a:t>30</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7" name="思想气泡: 云 6">
            <a:extLst>
              <a:ext uri="{FF2B5EF4-FFF2-40B4-BE49-F238E27FC236}">
                <a16:creationId xmlns:a16="http://schemas.microsoft.com/office/drawing/2014/main" id="{10D4D89F-89CA-432D-9EC2-146D1BC613A5}"/>
              </a:ext>
            </a:extLst>
          </p:cNvPr>
          <p:cNvSpPr/>
          <p:nvPr/>
        </p:nvSpPr>
        <p:spPr>
          <a:xfrm>
            <a:off x="3058266" y="2904006"/>
            <a:ext cx="2354856" cy="1204698"/>
          </a:xfrm>
          <a:prstGeom prst="cloudCallout">
            <a:avLst>
              <a:gd name="adj1" fmla="val -65317"/>
              <a:gd name="adj2" fmla="val -35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之前</a:t>
            </a:r>
            <a:r>
              <a:rPr lang="en-US" altLang="zh-CN" sz="2000" dirty="0">
                <a:latin typeface="黑体" panose="02010609060101010101" pitchFamily="49" charset="-122"/>
                <a:ea typeface="黑体" panose="02010609060101010101" pitchFamily="49" charset="-122"/>
              </a:rPr>
              <a:t>10</a:t>
            </a:r>
            <a:r>
              <a:rPr lang="zh-CN" altLang="en-US" sz="2000" dirty="0">
                <a:latin typeface="黑体" panose="02010609060101010101" pitchFamily="49" charset="-122"/>
                <a:ea typeface="黑体" panose="02010609060101010101" pitchFamily="49" charset="-122"/>
              </a:rPr>
              <a:t>次相约都迟到了</a:t>
            </a:r>
            <a:r>
              <a:rPr lang="en-US" altLang="zh-CN" sz="2000" dirty="0">
                <a:latin typeface="黑体" panose="02010609060101010101" pitchFamily="49" charset="-122"/>
                <a:ea typeface="黑体" panose="02010609060101010101" pitchFamily="49" charset="-122"/>
              </a:rPr>
              <a:t>8</a:t>
            </a:r>
            <a:r>
              <a:rPr lang="zh-CN" altLang="en-US" sz="2000" dirty="0">
                <a:latin typeface="黑体" panose="02010609060101010101" pitchFamily="49" charset="-122"/>
                <a:ea typeface="黑体" panose="02010609060101010101" pitchFamily="49" charset="-122"/>
              </a:rPr>
              <a:t>次！</a:t>
            </a:r>
          </a:p>
        </p:txBody>
      </p:sp>
      <p:sp>
        <p:nvSpPr>
          <p:cNvPr id="8" name="对话气泡: 圆角矩形 7">
            <a:extLst>
              <a:ext uri="{FF2B5EF4-FFF2-40B4-BE49-F238E27FC236}">
                <a16:creationId xmlns:a16="http://schemas.microsoft.com/office/drawing/2014/main" id="{4D347A59-6695-4097-9B34-58CCBDC630B8}"/>
              </a:ext>
            </a:extLst>
          </p:cNvPr>
          <p:cNvSpPr/>
          <p:nvPr/>
        </p:nvSpPr>
        <p:spPr>
          <a:xfrm>
            <a:off x="2631545" y="4614821"/>
            <a:ext cx="2658260" cy="680172"/>
          </a:xfrm>
          <a:prstGeom prst="wedgeRoundRectCallout">
            <a:avLst>
              <a:gd name="adj1" fmla="val -66953"/>
              <a:gd name="adj2" fmla="val -92318"/>
              <a:gd name="adj3" fmla="val 1666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晚点再走吧</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21" name="文本框 20">
            <a:extLst>
              <a:ext uri="{FF2B5EF4-FFF2-40B4-BE49-F238E27FC236}">
                <a16:creationId xmlns:a16="http://schemas.microsoft.com/office/drawing/2014/main" id="{0716A0C5-80E1-41BA-AF67-240D0EA3A4CC}"/>
              </a:ext>
            </a:extLst>
          </p:cNvPr>
          <p:cNvSpPr txBox="1"/>
          <p:nvPr/>
        </p:nvSpPr>
        <p:spPr>
          <a:xfrm>
            <a:off x="6324983" y="1312941"/>
            <a:ext cx="5232838" cy="3853427"/>
          </a:xfrm>
          <a:prstGeom prst="rect">
            <a:avLst/>
          </a:prstGeom>
          <a:noFill/>
        </p:spPr>
        <p:txBody>
          <a:bodyPr wrap="square">
            <a:spAutoFit/>
          </a:bodyPr>
          <a:lstStyle/>
          <a:p>
            <a:pPr marL="342900" marR="0" lvl="0" indent="-342900" algn="l" defTabSz="914400" rtl="0" eaLnBrk="1" fontAlgn="auto" latinLnBrk="0" hangingPunct="1">
              <a:lnSpc>
                <a:spcPct val="110000"/>
              </a:lnSpc>
              <a:spcBef>
                <a:spcPts val="600"/>
              </a:spcBef>
              <a:spcAft>
                <a:spcPts val="0"/>
              </a:spcAft>
              <a:buClrTx/>
              <a:buSzTx/>
              <a:buFont typeface="Arial" pitchFamily="34" charset="0"/>
              <a:buChar char="•"/>
              <a:tabLst/>
              <a:defRPr/>
            </a:pPr>
            <a:r>
              <a:rPr kumimoji="0" lang="zh-CN" altLang="zh-CN" sz="2800" b="0" i="0" u="none" strike="noStrike" kern="1200" cap="none" spc="0" normalizeH="0" baseline="0" noProof="0" dirty="0">
                <a:ln>
                  <a:noFill/>
                </a:ln>
                <a:solidFill>
                  <a:prstClr val="black"/>
                </a:solidFill>
                <a:effectLst/>
                <a:uLnTx/>
                <a:uFillTx/>
                <a:latin typeface="Calibri"/>
                <a:ea typeface="黑体" pitchFamily="49" charset="-122"/>
                <a:cs typeface="+mn-cs"/>
              </a:rPr>
              <a:t>依据数据</a:t>
            </a:r>
            <a:r>
              <a:rPr kumimoji="0" lang="zh-CN" altLang="en-US" sz="2800" b="0" i="0" u="none" strike="noStrike" kern="1200" cap="none" spc="0" normalizeH="0" baseline="0" noProof="0" dirty="0">
                <a:ln>
                  <a:noFill/>
                </a:ln>
                <a:solidFill>
                  <a:prstClr val="black"/>
                </a:solidFill>
                <a:effectLst/>
                <a:uLnTx/>
                <a:uFillTx/>
                <a:latin typeface="Calibri"/>
                <a:ea typeface="黑体" pitchFamily="49" charset="-122"/>
                <a:cs typeface="+mn-cs"/>
              </a:rPr>
              <a:t>同时对数据进行分析后</a:t>
            </a:r>
            <a:r>
              <a:rPr kumimoji="0" lang="zh-CN" altLang="zh-CN" sz="2800" b="0" i="0" u="none" strike="noStrike" kern="1200" cap="none" spc="0" normalizeH="0" baseline="0" noProof="0" dirty="0">
                <a:ln>
                  <a:noFill/>
                </a:ln>
                <a:solidFill>
                  <a:prstClr val="black"/>
                </a:solidFill>
                <a:effectLst/>
                <a:uLnTx/>
                <a:uFillTx/>
                <a:latin typeface="Calibri"/>
                <a:ea typeface="黑体" pitchFamily="49" charset="-122"/>
                <a:cs typeface="+mn-cs"/>
              </a:rPr>
              <a:t>做</a:t>
            </a:r>
            <a:r>
              <a:rPr kumimoji="0" lang="zh-CN" altLang="en-US" sz="2800" b="0" i="0" u="none" strike="noStrike" kern="1200" cap="none" spc="0" normalizeH="0" baseline="0" noProof="0" dirty="0">
                <a:ln>
                  <a:noFill/>
                </a:ln>
                <a:solidFill>
                  <a:prstClr val="black"/>
                </a:solidFill>
                <a:effectLst/>
                <a:uLnTx/>
                <a:uFillTx/>
                <a:latin typeface="Calibri"/>
                <a:ea typeface="黑体" pitchFamily="49" charset="-122"/>
                <a:cs typeface="+mn-cs"/>
              </a:rPr>
              <a:t>出</a:t>
            </a:r>
            <a:r>
              <a:rPr kumimoji="0" lang="zh-CN" altLang="zh-CN" sz="2800" b="0" i="0" u="none" strike="noStrike" kern="1200" cap="none" spc="0" normalizeH="0" baseline="0" noProof="0" dirty="0">
                <a:ln>
                  <a:noFill/>
                </a:ln>
                <a:solidFill>
                  <a:prstClr val="black"/>
                </a:solidFill>
                <a:effectLst/>
                <a:uLnTx/>
                <a:uFillTx/>
                <a:latin typeface="Calibri"/>
                <a:ea typeface="黑体" pitchFamily="49" charset="-122"/>
                <a:cs typeface="+mn-cs"/>
              </a:rPr>
              <a:t>判断跟机器学习的思想</a:t>
            </a:r>
            <a:r>
              <a:rPr kumimoji="0" lang="zh-CN" altLang="en-US" sz="2800" b="0" i="0" u="none" strike="noStrike" kern="1200" cap="none" spc="0" normalizeH="0" baseline="0" noProof="0" dirty="0">
                <a:ln>
                  <a:noFill/>
                </a:ln>
                <a:solidFill>
                  <a:prstClr val="black"/>
                </a:solidFill>
                <a:effectLst/>
                <a:uLnTx/>
                <a:uFillTx/>
                <a:latin typeface="Calibri"/>
                <a:ea typeface="黑体" pitchFamily="49" charset="-122"/>
                <a:cs typeface="+mn-cs"/>
              </a:rPr>
              <a:t>很</a:t>
            </a:r>
            <a:r>
              <a:rPr kumimoji="0" lang="zh-CN" altLang="zh-CN" sz="2800" b="0" i="0" u="none" strike="noStrike" kern="1200" cap="none" spc="0" normalizeH="0" baseline="0" noProof="0" dirty="0">
                <a:ln>
                  <a:noFill/>
                </a:ln>
                <a:solidFill>
                  <a:prstClr val="black"/>
                </a:solidFill>
                <a:effectLst/>
                <a:uLnTx/>
                <a:uFillTx/>
                <a:latin typeface="Calibri"/>
                <a:ea typeface="黑体" pitchFamily="49" charset="-122"/>
                <a:cs typeface="+mn-cs"/>
              </a:rPr>
              <a:t>相似。</a:t>
            </a:r>
            <a:r>
              <a:rPr lang="zh-CN" altLang="en-US" sz="2800" dirty="0">
                <a:solidFill>
                  <a:srgbClr val="C00000"/>
                </a:solidFill>
                <a:latin typeface="Calibri"/>
                <a:ea typeface="黑体" pitchFamily="49" charset="-122"/>
              </a:rPr>
              <a:t>女孩</a:t>
            </a:r>
            <a:r>
              <a:rPr kumimoji="0" lang="zh-CN" altLang="zh-CN" sz="2800" b="0" i="0" u="none" strike="noStrike" kern="1200" cap="none" spc="0" normalizeH="0" baseline="0" noProof="0" dirty="0">
                <a:ln>
                  <a:noFill/>
                </a:ln>
                <a:solidFill>
                  <a:prstClr val="black"/>
                </a:solidFill>
                <a:effectLst/>
                <a:uLnTx/>
                <a:uFillTx/>
                <a:latin typeface="Calibri"/>
                <a:ea typeface="黑体" pitchFamily="49" charset="-122"/>
                <a:cs typeface="+mn-cs"/>
              </a:rPr>
              <a:t>对以往的经验（数据）处理后，得到了</a:t>
            </a:r>
            <a:r>
              <a:rPr lang="zh-CN" altLang="en-US" sz="2800" dirty="0">
                <a:solidFill>
                  <a:schemeClr val="tx2"/>
                </a:solidFill>
                <a:latin typeface="Calibri"/>
                <a:ea typeface="黑体" pitchFamily="49" charset="-122"/>
              </a:rPr>
              <a:t>男孩</a:t>
            </a:r>
            <a:r>
              <a:rPr kumimoji="0" lang="zh-CN" altLang="zh-CN" sz="2800" b="0" i="0" u="none" strike="noStrike" kern="1200" cap="none" spc="0" normalizeH="0" baseline="0" noProof="0" dirty="0">
                <a:ln>
                  <a:noFill/>
                </a:ln>
                <a:solidFill>
                  <a:prstClr val="black"/>
                </a:solidFill>
                <a:effectLst/>
                <a:uLnTx/>
                <a:uFillTx/>
                <a:latin typeface="Calibri"/>
                <a:ea typeface="黑体" pitchFamily="49" charset="-122"/>
                <a:cs typeface="+mn-cs"/>
              </a:rPr>
              <a:t>迟到的频率，进而</a:t>
            </a:r>
            <a:r>
              <a:rPr kumimoji="0" lang="zh-CN" altLang="en-US" sz="2800" b="0" i="0" u="none" strike="noStrike" kern="1200" cap="none" spc="0" normalizeH="0" baseline="0" noProof="0" dirty="0">
                <a:ln>
                  <a:noFill/>
                </a:ln>
                <a:solidFill>
                  <a:prstClr val="black"/>
                </a:solidFill>
                <a:effectLst/>
                <a:uLnTx/>
                <a:uFillTx/>
                <a:latin typeface="Calibri"/>
                <a:ea typeface="黑体" pitchFamily="49" charset="-122"/>
                <a:cs typeface="+mn-cs"/>
              </a:rPr>
              <a:t>在当前准备出门时，根据由</a:t>
            </a:r>
            <a:r>
              <a:rPr kumimoji="0" lang="zh-CN" altLang="en-US" sz="2800" b="0" i="0" u="none" strike="noStrike" kern="1200" cap="none" spc="0" normalizeH="0" baseline="0" noProof="0" dirty="0">
                <a:ln>
                  <a:noFill/>
                </a:ln>
                <a:solidFill>
                  <a:schemeClr val="tx2"/>
                </a:solidFill>
                <a:effectLst/>
                <a:uLnTx/>
                <a:uFillTx/>
                <a:latin typeface="Calibri"/>
                <a:ea typeface="黑体" pitchFamily="49" charset="-122"/>
                <a:cs typeface="+mn-cs"/>
              </a:rPr>
              <a:t>男孩</a:t>
            </a:r>
            <a:r>
              <a:rPr kumimoji="0" lang="zh-CN" altLang="en-US" sz="2800" b="0" i="0" u="none" strike="noStrike" kern="1200" cap="none" spc="0" normalizeH="0" baseline="0" noProof="0" dirty="0">
                <a:ln>
                  <a:noFill/>
                </a:ln>
                <a:solidFill>
                  <a:prstClr val="black"/>
                </a:solidFill>
                <a:effectLst/>
                <a:uLnTx/>
                <a:uFillTx/>
                <a:latin typeface="Calibri"/>
                <a:ea typeface="黑体" pitchFamily="49" charset="-122"/>
                <a:cs typeface="+mn-cs"/>
              </a:rPr>
              <a:t>的迟到频率，做出了当前“暂时不出门”的决策。</a:t>
            </a:r>
          </a:p>
        </p:txBody>
      </p:sp>
    </p:spTree>
    <p:extLst>
      <p:ext uri="{BB962C8B-B14F-4D97-AF65-F5344CB8AC3E}">
        <p14:creationId xmlns:p14="http://schemas.microsoft.com/office/powerpoint/2010/main" val="535251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11.2</a:t>
            </a:r>
            <a:r>
              <a:rPr lang="zh-CN" altLang="en-US" dirty="0"/>
              <a:t>  机器学习的方法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无监督学习</a:t>
            </a:r>
            <a:endParaRPr lang="en-US" altLang="zh-CN" dirty="0"/>
          </a:p>
        </p:txBody>
      </p:sp>
      <p:sp>
        <p:nvSpPr>
          <p:cNvPr id="9" name="内容占位符 2">
            <a:extLst>
              <a:ext uri="{FF2B5EF4-FFF2-40B4-BE49-F238E27FC236}">
                <a16:creationId xmlns:a16="http://schemas.microsoft.com/office/drawing/2014/main" id="{D7ED77C8-C0AF-4CAC-A849-F36D64F760C2}"/>
              </a:ext>
            </a:extLst>
          </p:cNvPr>
          <p:cNvSpPr txBox="1">
            <a:spLocks/>
          </p:cNvSpPr>
          <p:nvPr/>
        </p:nvSpPr>
        <p:spPr>
          <a:xfrm>
            <a:off x="571500" y="990139"/>
            <a:ext cx="11279124" cy="3394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zh-CN" altLang="en-US" sz="2800" dirty="0"/>
              <a:t>这类方法有一个统称，即无监督算法，其中最典型的代表就是聚类。聚类就是计算种群中的距离，根据距离的远近将数据划分为多个族群。</a:t>
            </a:r>
            <a:endParaRPr lang="en-US" altLang="zh-CN" sz="2800" dirty="0"/>
          </a:p>
          <a:p>
            <a:pPr>
              <a:lnSpc>
                <a:spcPct val="120000"/>
              </a:lnSpc>
            </a:pPr>
            <a:r>
              <a:rPr lang="zh-CN" altLang="zh-CN" sz="2800" dirty="0"/>
              <a:t>聚类算法中最典型的代表就是</a:t>
            </a:r>
            <a:r>
              <a:rPr lang="en-US" altLang="zh-CN" sz="2800" dirty="0"/>
              <a:t>K-Means</a:t>
            </a:r>
            <a:r>
              <a:rPr lang="zh-CN" altLang="zh-CN" sz="2800" dirty="0"/>
              <a:t>算法。</a:t>
            </a:r>
            <a:endParaRPr lang="zh-CN" altLang="en-US" sz="2800" dirty="0"/>
          </a:p>
        </p:txBody>
      </p:sp>
      <p:sp>
        <p:nvSpPr>
          <p:cNvPr id="14" name="标题 1">
            <a:extLst>
              <a:ext uri="{FF2B5EF4-FFF2-40B4-BE49-F238E27FC236}">
                <a16:creationId xmlns:a16="http://schemas.microsoft.com/office/drawing/2014/main" id="{982895E8-8E2D-43C6-B563-FB7B650C5E6C}"/>
              </a:ext>
            </a:extLst>
          </p:cNvPr>
          <p:cNvSpPr txBox="1">
            <a:spLocks/>
          </p:cNvSpPr>
          <p:nvPr/>
        </p:nvSpPr>
        <p:spPr>
          <a:xfrm>
            <a:off x="3024759" y="5799795"/>
            <a:ext cx="1456182" cy="510793"/>
          </a:xfrm>
          <a:prstGeom prst="rect">
            <a:avLst/>
          </a:prstGeom>
          <a:solidFill>
            <a:srgbClr val="C00000"/>
          </a:solidFill>
          <a:ln>
            <a:noFill/>
          </a:ln>
        </p:spPr>
        <p:txBody>
          <a:bodyPr anchor="ct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en-US" sz="2400" b="0" dirty="0">
                <a:solidFill>
                  <a:schemeClr val="bg1"/>
                </a:solidFill>
                <a:latin typeface="黑体" panose="02010609060101010101" pitchFamily="49" charset="-122"/>
                <a:ea typeface="黑体" panose="02010609060101010101" pitchFamily="49" charset="-122"/>
              </a:rPr>
              <a:t>聚类方法</a:t>
            </a:r>
          </a:p>
        </p:txBody>
      </p:sp>
      <p:pic>
        <p:nvPicPr>
          <p:cNvPr id="2" name="Picture 2">
            <a:extLst>
              <a:ext uri="{FF2B5EF4-FFF2-40B4-BE49-F238E27FC236}">
                <a16:creationId xmlns:a16="http://schemas.microsoft.com/office/drawing/2014/main" id="{3931EC0A-62C2-4F86-947B-66B444650AB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247638" y="2837156"/>
            <a:ext cx="3502309" cy="2827043"/>
          </a:xfrm>
          <a:prstGeom prst="rect">
            <a:avLst/>
          </a:prstGeom>
          <a:noFill/>
          <a:ln w="9525">
            <a:noFill/>
            <a:miter lim="800000"/>
            <a:headEnd/>
            <a:tailEnd/>
          </a:ln>
        </p:spPr>
      </p:pic>
      <p:pic>
        <p:nvPicPr>
          <p:cNvPr id="3" name="Picture 3">
            <a:extLst>
              <a:ext uri="{FF2B5EF4-FFF2-40B4-BE49-F238E27FC236}">
                <a16:creationId xmlns:a16="http://schemas.microsoft.com/office/drawing/2014/main" id="{2C30BE02-6B8A-48D6-B5C7-CD85585E1D1F}"/>
              </a:ext>
            </a:extLst>
          </p:cNvPr>
          <p:cNvPicPr>
            <a:picLocks noChangeAspect="1" noChangeArrowheads="1"/>
          </p:cNvPicPr>
          <p:nvPr/>
        </p:nvPicPr>
        <p:blipFill>
          <a:blip r:embed="rId3" cstate="print"/>
          <a:srcRect/>
          <a:stretch>
            <a:fillRect/>
          </a:stretch>
        </p:blipFill>
        <p:spPr bwMode="auto">
          <a:xfrm>
            <a:off x="1901365" y="2837157"/>
            <a:ext cx="3776122" cy="2827043"/>
          </a:xfrm>
          <a:prstGeom prst="rect">
            <a:avLst/>
          </a:prstGeom>
          <a:noFill/>
          <a:ln w="9525">
            <a:noFill/>
            <a:miter lim="800000"/>
            <a:headEnd/>
            <a:tailEnd/>
          </a:ln>
        </p:spPr>
      </p:pic>
    </p:spTree>
    <p:extLst>
      <p:ext uri="{BB962C8B-B14F-4D97-AF65-F5344CB8AC3E}">
        <p14:creationId xmlns:p14="http://schemas.microsoft.com/office/powerpoint/2010/main" val="3273073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11.2</a:t>
            </a:r>
            <a:r>
              <a:rPr lang="zh-CN" altLang="en-US" dirty="0"/>
              <a:t>  机器学习的方法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半监督学习</a:t>
            </a:r>
            <a:endParaRPr lang="en-US" altLang="zh-CN" dirty="0"/>
          </a:p>
        </p:txBody>
      </p:sp>
      <p:sp>
        <p:nvSpPr>
          <p:cNvPr id="9" name="内容占位符 2">
            <a:extLst>
              <a:ext uri="{FF2B5EF4-FFF2-40B4-BE49-F238E27FC236}">
                <a16:creationId xmlns:a16="http://schemas.microsoft.com/office/drawing/2014/main" id="{D7ED77C8-C0AF-4CAC-A849-F36D64F760C2}"/>
              </a:ext>
            </a:extLst>
          </p:cNvPr>
          <p:cNvSpPr txBox="1">
            <a:spLocks/>
          </p:cNvSpPr>
          <p:nvPr/>
        </p:nvSpPr>
        <p:spPr>
          <a:xfrm>
            <a:off x="571500" y="990139"/>
            <a:ext cx="11120628" cy="3394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zh-CN" altLang="zh-CN" sz="2800" dirty="0"/>
              <a:t>在</a:t>
            </a:r>
            <a:r>
              <a:rPr lang="zh-CN" altLang="zh-CN" sz="2800" dirty="0">
                <a:solidFill>
                  <a:srgbClr val="C00000"/>
                </a:solidFill>
              </a:rPr>
              <a:t>半监督学习</a:t>
            </a:r>
            <a:r>
              <a:rPr lang="zh-CN" altLang="zh-CN" sz="2800" dirty="0"/>
              <a:t>下，输入数据部分被标识，部分没有被标识。这种学习模型可以用来进行预测，但模型首先需要学习数据的内在结构，以便合理地组织数据进行预测。其应用场景包括分类与回归。常见的算法包括一些对常用的监督式学习算法的延伸。这些算法首先试图对未标识的数据进行建模，然后在此基础上对标识的数据进行预测，如</a:t>
            </a:r>
            <a:r>
              <a:rPr lang="zh-CN" altLang="en-US" sz="2800" dirty="0"/>
              <a:t>期望最大化算法</a:t>
            </a:r>
            <a:r>
              <a:rPr lang="en-US" altLang="zh-CN" sz="2800" dirty="0"/>
              <a:t>(EM)</a:t>
            </a:r>
            <a:r>
              <a:rPr lang="zh-CN" altLang="zh-CN" sz="2800" dirty="0"/>
              <a:t>。</a:t>
            </a:r>
            <a:endParaRPr lang="zh-CN" altLang="en-US" sz="2800" dirty="0"/>
          </a:p>
        </p:txBody>
      </p:sp>
    </p:spTree>
    <p:extLst>
      <p:ext uri="{BB962C8B-B14F-4D97-AF65-F5344CB8AC3E}">
        <p14:creationId xmlns:p14="http://schemas.microsoft.com/office/powerpoint/2010/main" val="256187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11.2</a:t>
            </a:r>
            <a:r>
              <a:rPr lang="zh-CN" altLang="en-US" dirty="0"/>
              <a:t>  机器学习的方法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半监督学习</a:t>
            </a:r>
            <a:endParaRPr lang="en-US" altLang="zh-CN" dirty="0"/>
          </a:p>
        </p:txBody>
      </p:sp>
      <p:sp>
        <p:nvSpPr>
          <p:cNvPr id="9" name="内容占位符 2">
            <a:extLst>
              <a:ext uri="{FF2B5EF4-FFF2-40B4-BE49-F238E27FC236}">
                <a16:creationId xmlns:a16="http://schemas.microsoft.com/office/drawing/2014/main" id="{D7ED77C8-C0AF-4CAC-A849-F36D64F760C2}"/>
              </a:ext>
            </a:extLst>
          </p:cNvPr>
          <p:cNvSpPr txBox="1">
            <a:spLocks/>
          </p:cNvSpPr>
          <p:nvPr/>
        </p:nvSpPr>
        <p:spPr>
          <a:xfrm>
            <a:off x="571500" y="990139"/>
            <a:ext cx="11120628" cy="3394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zh-CN" altLang="zh-CN" sz="2800" dirty="0"/>
              <a:t>推荐算法是目前业界非常火的一种算法，在电商界，如亚马逊，天猫，京东等得到了广泛的运用。推荐算法的主要特征就是可以自动向用户推荐他们最感兴趣的东西，从而增加购买率，提升效益。</a:t>
            </a:r>
            <a:endParaRPr lang="zh-CN" altLang="en-US" sz="2800" dirty="0"/>
          </a:p>
        </p:txBody>
      </p:sp>
      <p:sp>
        <p:nvSpPr>
          <p:cNvPr id="14" name="标题 1">
            <a:extLst>
              <a:ext uri="{FF2B5EF4-FFF2-40B4-BE49-F238E27FC236}">
                <a16:creationId xmlns:a16="http://schemas.microsoft.com/office/drawing/2014/main" id="{982895E8-8E2D-43C6-B563-FB7B650C5E6C}"/>
              </a:ext>
            </a:extLst>
          </p:cNvPr>
          <p:cNvSpPr txBox="1">
            <a:spLocks/>
          </p:cNvSpPr>
          <p:nvPr/>
        </p:nvSpPr>
        <p:spPr>
          <a:xfrm>
            <a:off x="2924365" y="5799795"/>
            <a:ext cx="1656970" cy="510793"/>
          </a:xfrm>
          <a:prstGeom prst="rect">
            <a:avLst/>
          </a:prstGeom>
          <a:solidFill>
            <a:srgbClr val="C00000"/>
          </a:solidFill>
          <a:ln>
            <a:noFill/>
          </a:ln>
        </p:spPr>
        <p:txBody>
          <a:bodyPr anchor="ct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en-US" sz="2400" b="0" dirty="0">
                <a:solidFill>
                  <a:schemeClr val="bg1"/>
                </a:solidFill>
                <a:latin typeface="Calibri" panose="020F0502020204030204" pitchFamily="34" charset="0"/>
                <a:ea typeface="黑体" panose="02010609060101010101" pitchFamily="49" charset="-122"/>
                <a:cs typeface="Calibri" panose="020F0502020204030204" pitchFamily="34" charset="0"/>
              </a:rPr>
              <a:t>推荐算法</a:t>
            </a:r>
            <a:endParaRPr lang="zh-CN" altLang="en-US" sz="2400" b="0" dirty="0">
              <a:solidFill>
                <a:schemeClr val="bg1"/>
              </a:solidFill>
              <a:latin typeface="黑体" panose="02010609060101010101" pitchFamily="49" charset="-122"/>
              <a:ea typeface="黑体" panose="02010609060101010101" pitchFamily="49" charset="-122"/>
            </a:endParaRPr>
          </a:p>
        </p:txBody>
      </p:sp>
      <p:pic>
        <p:nvPicPr>
          <p:cNvPr id="2" name="Picture 2">
            <a:extLst>
              <a:ext uri="{FF2B5EF4-FFF2-40B4-BE49-F238E27FC236}">
                <a16:creationId xmlns:a16="http://schemas.microsoft.com/office/drawing/2014/main" id="{FC9A4E05-03E1-48BC-BA10-FAC8770D3434}"/>
              </a:ext>
            </a:extLst>
          </p:cNvPr>
          <p:cNvPicPr>
            <a:picLocks noChangeAspect="1" noChangeArrowheads="1"/>
          </p:cNvPicPr>
          <p:nvPr/>
        </p:nvPicPr>
        <p:blipFill>
          <a:blip r:embed="rId2" cstate="print"/>
          <a:srcRect/>
          <a:stretch>
            <a:fillRect/>
          </a:stretch>
        </p:blipFill>
        <p:spPr bwMode="auto">
          <a:xfrm>
            <a:off x="3951458" y="2710541"/>
            <a:ext cx="4167163" cy="2892699"/>
          </a:xfrm>
          <a:prstGeom prst="rect">
            <a:avLst/>
          </a:prstGeom>
          <a:noFill/>
          <a:ln w="9525">
            <a:noFill/>
            <a:miter lim="800000"/>
            <a:headEnd/>
            <a:tailEnd/>
          </a:ln>
        </p:spPr>
      </p:pic>
    </p:spTree>
    <p:extLst>
      <p:ext uri="{BB962C8B-B14F-4D97-AF65-F5344CB8AC3E}">
        <p14:creationId xmlns:p14="http://schemas.microsoft.com/office/powerpoint/2010/main" val="1131457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11.2</a:t>
            </a:r>
            <a:r>
              <a:rPr lang="zh-CN" altLang="en-US" dirty="0"/>
              <a:t>  机器学习的方法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过拟合与欠拟合</a:t>
            </a:r>
            <a:endParaRPr lang="en-US" altLang="zh-CN" dirty="0"/>
          </a:p>
        </p:txBody>
      </p:sp>
      <p:sp>
        <p:nvSpPr>
          <p:cNvPr id="9" name="内容占位符 2">
            <a:extLst>
              <a:ext uri="{FF2B5EF4-FFF2-40B4-BE49-F238E27FC236}">
                <a16:creationId xmlns:a16="http://schemas.microsoft.com/office/drawing/2014/main" id="{D7ED77C8-C0AF-4CAC-A849-F36D64F760C2}"/>
              </a:ext>
            </a:extLst>
          </p:cNvPr>
          <p:cNvSpPr txBox="1">
            <a:spLocks/>
          </p:cNvSpPr>
          <p:nvPr/>
        </p:nvSpPr>
        <p:spPr>
          <a:xfrm>
            <a:off x="571500" y="990138"/>
            <a:ext cx="11120628" cy="4447494"/>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zh-CN" altLang="en-US" sz="2800" dirty="0">
                <a:solidFill>
                  <a:srgbClr val="0000FF"/>
                </a:solidFill>
              </a:rPr>
              <a:t>训练误差：</a:t>
            </a:r>
            <a:r>
              <a:rPr lang="zh-CN" altLang="zh-CN" sz="2800" dirty="0"/>
              <a:t>根据训练集学得模型之后，模型在训练集上的误差称为“训练误差”或“经验误差”。</a:t>
            </a:r>
            <a:r>
              <a:rPr lang="zh-CN" altLang="en-US" sz="2800" dirty="0"/>
              <a:t>若是回归任务，则训练误差为模型的预测值与真实值的差的平方；若是分类任务，则是误分类的训练样本与总样本的比值，称这个比值为</a:t>
            </a:r>
            <a:r>
              <a:rPr lang="zh-CN" altLang="en-US" sz="2800" dirty="0">
                <a:solidFill>
                  <a:srgbClr val="FF0000"/>
                </a:solidFill>
              </a:rPr>
              <a:t>错误率</a:t>
            </a:r>
            <a:r>
              <a:rPr lang="zh-CN" altLang="en-US" sz="2800" dirty="0"/>
              <a:t>。</a:t>
            </a:r>
            <a:endParaRPr lang="en-US" altLang="zh-CN" sz="2800" dirty="0"/>
          </a:p>
          <a:p>
            <a:pPr>
              <a:lnSpc>
                <a:spcPct val="120000"/>
              </a:lnSpc>
            </a:pPr>
            <a:r>
              <a:rPr lang="zh-CN" altLang="en-US" sz="2800" dirty="0">
                <a:solidFill>
                  <a:srgbClr val="0000FF"/>
                </a:solidFill>
              </a:rPr>
              <a:t>泛化误差：</a:t>
            </a:r>
            <a:r>
              <a:rPr lang="zh-CN" altLang="zh-CN" sz="2800" dirty="0"/>
              <a:t>模型在新样本（没有出现在训练集中）上的误差称为“泛化误差”</a:t>
            </a:r>
            <a:r>
              <a:rPr lang="zh-CN" altLang="en-US" sz="2800" dirty="0"/>
              <a:t>。</a:t>
            </a:r>
            <a:endParaRPr lang="en-US" altLang="zh-CN" sz="2800" dirty="0"/>
          </a:p>
          <a:p>
            <a:pPr>
              <a:lnSpc>
                <a:spcPct val="120000"/>
              </a:lnSpc>
            </a:pPr>
            <a:r>
              <a:rPr lang="zh-CN" altLang="en-US" sz="2800" dirty="0"/>
              <a:t>泛化误差是我们追求的目标。但实际中我们并不知道新样本是什么</a:t>
            </a:r>
            <a:r>
              <a:rPr lang="zh-CN" altLang="zh-CN" sz="2800" dirty="0"/>
              <a:t>，我们</a:t>
            </a:r>
            <a:r>
              <a:rPr lang="zh-CN" altLang="en-US" sz="2800" dirty="0"/>
              <a:t>能做的是</a:t>
            </a:r>
            <a:r>
              <a:rPr lang="zh-CN" altLang="zh-CN" sz="2800" dirty="0"/>
              <a:t>学得一个</a:t>
            </a:r>
            <a:r>
              <a:rPr lang="zh-CN" altLang="en-US" sz="2800" dirty="0">
                <a:solidFill>
                  <a:srgbClr val="0000CC"/>
                </a:solidFill>
              </a:rPr>
              <a:t>训练</a:t>
            </a:r>
            <a:r>
              <a:rPr lang="zh-CN" altLang="zh-CN" sz="2800" dirty="0">
                <a:solidFill>
                  <a:srgbClr val="0000CC"/>
                </a:solidFill>
              </a:rPr>
              <a:t>误差</a:t>
            </a:r>
            <a:r>
              <a:rPr lang="zh-CN" altLang="zh-CN" sz="2800" dirty="0"/>
              <a:t>很小、在训练集上表现良好的学习器</a:t>
            </a:r>
            <a:r>
              <a:rPr lang="zh-CN" altLang="en-US" sz="2800" dirty="0"/>
              <a:t>。</a:t>
            </a:r>
            <a:endParaRPr lang="en-US" altLang="zh-CN" sz="2800" dirty="0"/>
          </a:p>
        </p:txBody>
      </p:sp>
    </p:spTree>
    <p:extLst>
      <p:ext uri="{BB962C8B-B14F-4D97-AF65-F5344CB8AC3E}">
        <p14:creationId xmlns:p14="http://schemas.microsoft.com/office/powerpoint/2010/main" val="2920098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11.2</a:t>
            </a:r>
            <a:r>
              <a:rPr lang="zh-CN" altLang="en-US" dirty="0"/>
              <a:t>  机器学习的方法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过拟合与欠拟合</a:t>
            </a:r>
            <a:endParaRPr lang="en-US" altLang="zh-CN" dirty="0"/>
          </a:p>
        </p:txBody>
      </p:sp>
      <p:sp>
        <p:nvSpPr>
          <p:cNvPr id="9" name="内容占位符 2">
            <a:extLst>
              <a:ext uri="{FF2B5EF4-FFF2-40B4-BE49-F238E27FC236}">
                <a16:creationId xmlns:a16="http://schemas.microsoft.com/office/drawing/2014/main" id="{D7ED77C8-C0AF-4CAC-A849-F36D64F760C2}"/>
              </a:ext>
            </a:extLst>
          </p:cNvPr>
          <p:cNvSpPr txBox="1">
            <a:spLocks/>
          </p:cNvSpPr>
          <p:nvPr/>
        </p:nvSpPr>
        <p:spPr>
          <a:xfrm>
            <a:off x="571500" y="990138"/>
            <a:ext cx="11120628" cy="4447494"/>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zh-CN" altLang="en-US" sz="2800" dirty="0"/>
              <a:t> 由于实际中，我们能做的是降低训练误差。但当模型很复杂时，很多时候能导致过拟合。</a:t>
            </a:r>
            <a:endParaRPr lang="en-US" altLang="zh-CN" sz="2800" dirty="0"/>
          </a:p>
          <a:p>
            <a:pPr>
              <a:lnSpc>
                <a:spcPct val="120000"/>
              </a:lnSpc>
            </a:pPr>
            <a:r>
              <a:rPr lang="zh-CN" altLang="en-US" sz="2800" dirty="0">
                <a:solidFill>
                  <a:srgbClr val="0000FF"/>
                </a:solidFill>
              </a:rPr>
              <a:t>过拟合</a:t>
            </a:r>
            <a:r>
              <a:rPr lang="zh-CN" altLang="en-US" sz="2800" dirty="0"/>
              <a:t>：</a:t>
            </a:r>
            <a:r>
              <a:rPr lang="zh-CN" altLang="zh-CN" sz="2800" dirty="0"/>
              <a:t>当模型把训练集学得“太好”了</a:t>
            </a:r>
            <a:r>
              <a:rPr lang="zh-CN" altLang="en-US" sz="2800" dirty="0"/>
              <a:t>，</a:t>
            </a:r>
            <a:r>
              <a:rPr lang="zh-CN" altLang="zh-CN" sz="2800" dirty="0"/>
              <a:t>即模型在训练集上表现的非常好</a:t>
            </a:r>
            <a:r>
              <a:rPr lang="zh-CN" altLang="en-US" sz="2800" dirty="0"/>
              <a:t>。这</a:t>
            </a:r>
            <a:r>
              <a:rPr lang="zh-CN" altLang="zh-CN" sz="2800" dirty="0"/>
              <a:t>很可能把训练样本自身的一些特点当作了所有潜在样本都会具有的一般性质，这样就会导致泛化能力下降，</a:t>
            </a:r>
            <a:r>
              <a:rPr lang="zh-CN" altLang="en-US" sz="2800" dirty="0"/>
              <a:t>这种</a:t>
            </a:r>
            <a:r>
              <a:rPr lang="zh-CN" altLang="zh-CN" sz="2800" dirty="0"/>
              <a:t>现象称为过拟合</a:t>
            </a:r>
            <a:r>
              <a:rPr lang="zh-CN" altLang="en-US" sz="2800" dirty="0"/>
              <a:t>。</a:t>
            </a:r>
            <a:endParaRPr lang="en-US" altLang="zh-CN" sz="2800" dirty="0"/>
          </a:p>
          <a:p>
            <a:pPr>
              <a:lnSpc>
                <a:spcPct val="120000"/>
              </a:lnSpc>
            </a:pPr>
            <a:r>
              <a:rPr lang="zh-CN" altLang="zh-CN" sz="2800" dirty="0">
                <a:solidFill>
                  <a:srgbClr val="0000FF"/>
                </a:solidFill>
              </a:rPr>
              <a:t>欠拟合</a:t>
            </a:r>
            <a:r>
              <a:rPr lang="zh-CN" altLang="en-US" sz="2800" dirty="0">
                <a:solidFill>
                  <a:srgbClr val="0000FF"/>
                </a:solidFill>
              </a:rPr>
              <a:t>：</a:t>
            </a:r>
            <a:r>
              <a:rPr lang="zh-CN" altLang="en-US" sz="2800" dirty="0"/>
              <a:t>当模型过于简单，</a:t>
            </a:r>
            <a:r>
              <a:rPr lang="zh-CN" altLang="zh-CN" sz="2800" dirty="0"/>
              <a:t>对训练</a:t>
            </a:r>
            <a:r>
              <a:rPr lang="zh-CN" altLang="en-US" sz="2800" dirty="0"/>
              <a:t>集</a:t>
            </a:r>
            <a:r>
              <a:rPr lang="zh-CN" altLang="zh-CN" sz="2800" dirty="0"/>
              <a:t>的一般性质尚未学好，模型在训练集上都</a:t>
            </a:r>
            <a:r>
              <a:rPr lang="zh-CN" altLang="en-US" sz="2800" dirty="0"/>
              <a:t>表</a:t>
            </a:r>
            <a:r>
              <a:rPr lang="zh-CN" altLang="zh-CN" sz="2800" dirty="0"/>
              <a:t>现的不好</a:t>
            </a:r>
            <a:r>
              <a:rPr lang="zh-CN" altLang="en-US" sz="2800" dirty="0"/>
              <a:t>，此现象称为欠拟合。欠拟合通常意味着模型不够好，需要继续改进模型。</a:t>
            </a:r>
          </a:p>
        </p:txBody>
      </p:sp>
    </p:spTree>
    <p:extLst>
      <p:ext uri="{BB962C8B-B14F-4D97-AF65-F5344CB8AC3E}">
        <p14:creationId xmlns:p14="http://schemas.microsoft.com/office/powerpoint/2010/main" val="1040969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11.2</a:t>
            </a:r>
            <a:r>
              <a:rPr lang="zh-CN" altLang="en-US" dirty="0"/>
              <a:t>  机器学习的方法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过拟合与欠拟合</a:t>
            </a:r>
            <a:endParaRPr lang="en-US" altLang="zh-CN" dirty="0"/>
          </a:p>
        </p:txBody>
      </p:sp>
      <p:pic>
        <p:nvPicPr>
          <p:cNvPr id="3" name="图片 2" descr="图片包含 图表, 图示, 折线图&#10;&#10;描述已自动生成">
            <a:extLst>
              <a:ext uri="{FF2B5EF4-FFF2-40B4-BE49-F238E27FC236}">
                <a16:creationId xmlns:a16="http://schemas.microsoft.com/office/drawing/2014/main" id="{4AB082E3-D0FA-4FBD-8FBD-FDDC9D332ACB}"/>
              </a:ext>
            </a:extLst>
          </p:cNvPr>
          <p:cNvPicPr>
            <a:picLocks noChangeAspect="1"/>
          </p:cNvPicPr>
          <p:nvPr/>
        </p:nvPicPr>
        <p:blipFill>
          <a:blip r:embed="rId2" cstate="screen">
            <a:extLst>
              <a:ext uri="{BEBA8EAE-BF5A-486C-A8C5-ECC9F3942E4B}">
                <a14:imgProps xmlns:a14="http://schemas.microsoft.com/office/drawing/2010/main">
                  <a14:imgLayer r:embed="rId3">
                    <a14:imgEffect>
                      <a14:backgroundRemoval t="2386" b="97416" l="194" r="99516">
                        <a14:foregroundMark x1="19767" y1="30020" x2="28585" y2="28231"/>
                        <a14:foregroundMark x1="28585" y1="28231" x2="29167" y2="28231"/>
                        <a14:foregroundMark x1="11531" y1="14712" x2="20930" y2="46123"/>
                        <a14:foregroundMark x1="20930" y1="46123" x2="32558" y2="61034"/>
                        <a14:foregroundMark x1="32558" y1="61034" x2="43895" y2="63618"/>
                        <a14:foregroundMark x1="43895" y1="63618" x2="51066" y2="58250"/>
                        <a14:foregroundMark x1="51066" y1="58250" x2="56008" y2="43936"/>
                        <a14:foregroundMark x1="56008" y1="43936" x2="54167" y2="29821"/>
                        <a14:foregroundMark x1="54167" y1="29821" x2="43702" y2="24254"/>
                        <a14:foregroundMark x1="43702" y1="24254" x2="26163" y2="37376"/>
                        <a14:foregroundMark x1="26163" y1="37376" x2="15407" y2="62425"/>
                        <a14:foregroundMark x1="15407" y1="62425" x2="15601" y2="75547"/>
                        <a14:foregroundMark x1="15601" y1="75547" x2="29748" y2="81511"/>
                        <a14:foregroundMark x1="29748" y1="81511" x2="79070" y2="60437"/>
                        <a14:foregroundMark x1="72674" y1="29821" x2="59690" y2="28032"/>
                        <a14:foregroundMark x1="59690" y1="28032" x2="28488" y2="49304"/>
                        <a14:foregroundMark x1="28488" y1="49304" x2="26647" y2="51491"/>
                        <a14:foregroundMark x1="80039" y1="45328" x2="54264" y2="73956"/>
                        <a14:foregroundMark x1="86434" y1="32803" x2="47868" y2="62823"/>
                        <a14:foregroundMark x1="71221" y1="16302" x2="4167" y2="21869"/>
                        <a14:foregroundMark x1="7074" y1="6958" x2="194" y2="63221"/>
                        <a14:foregroundMark x1="4167" y1="93042" x2="67926" y2="80716"/>
                        <a14:foregroundMark x1="67926" y1="80716" x2="77810" y2="80716"/>
                        <a14:foregroundMark x1="17054" y1="96620" x2="90891" y2="96620"/>
                        <a14:foregroundMark x1="90891" y1="96620" x2="99709" y2="93638"/>
                        <a14:foregroundMark x1="87016" y1="90457" x2="79070" y2="97813"/>
                        <a14:foregroundMark x1="79070" y1="97813" x2="77422" y2="96620"/>
                        <a14:foregroundMark x1="90891" y1="92644" x2="80911" y2="92247"/>
                        <a14:foregroundMark x1="56395" y1="91054" x2="34109" y2="95427"/>
                        <a14:foregroundMark x1="4651" y1="52087" x2="5426" y2="64612"/>
                        <a14:foregroundMark x1="5426" y1="64612" x2="7752" y2="64811"/>
                        <a14:foregroundMark x1="6008" y1="51491" x2="6298" y2="63419"/>
                        <a14:foregroundMark x1="42733" y1="53280" x2="48934" y2="35189"/>
                        <a14:foregroundMark x1="40116" y1="52684" x2="46027" y2="44334"/>
                        <a14:foregroundMark x1="46027" y1="44334" x2="46221" y2="44533"/>
                        <a14:foregroundMark x1="23934" y1="6958" x2="44477" y2="7356"/>
                        <a14:foregroundMark x1="44477" y1="7356" x2="58624" y2="6362"/>
                        <a14:foregroundMark x1="58140" y1="7952" x2="75194" y2="2982"/>
                        <a14:foregroundMark x1="75194" y1="2982" x2="81783" y2="2982"/>
                        <a14:foregroundMark x1="81783" y1="2982" x2="89535" y2="2386"/>
                        <a14:foregroundMark x1="89535" y1="2386" x2="93023" y2="2386"/>
                        <a14:backgroundMark x1="99128" y1="2386" x2="98547" y2="2386"/>
                      </a14:backgroundRemoval>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303276" y="842891"/>
            <a:ext cx="5305893" cy="2586109"/>
          </a:xfrm>
          <a:prstGeom prst="rect">
            <a:avLst/>
          </a:prstGeom>
        </p:spPr>
      </p:pic>
      <p:pic>
        <p:nvPicPr>
          <p:cNvPr id="8" name="图片 7" descr="图表, 散点图&#10;&#10;描述已自动生成">
            <a:extLst>
              <a:ext uri="{FF2B5EF4-FFF2-40B4-BE49-F238E27FC236}">
                <a16:creationId xmlns:a16="http://schemas.microsoft.com/office/drawing/2014/main" id="{02A009A2-F3F4-4F0C-B038-00AD223EF027}"/>
              </a:ext>
            </a:extLst>
          </p:cNvPr>
          <p:cNvPicPr>
            <a:picLocks noChangeAspect="1"/>
          </p:cNvPicPr>
          <p:nvPr/>
        </p:nvPicPr>
        <p:blipFill>
          <a:blip r:embed="rId5"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6582833" y="687443"/>
            <a:ext cx="5014924" cy="2741557"/>
          </a:xfrm>
          <a:prstGeom prst="rect">
            <a:avLst/>
          </a:prstGeom>
        </p:spPr>
      </p:pic>
      <p:pic>
        <p:nvPicPr>
          <p:cNvPr id="12" name="Picture 2">
            <a:extLst>
              <a:ext uri="{FF2B5EF4-FFF2-40B4-BE49-F238E27FC236}">
                <a16:creationId xmlns:a16="http://schemas.microsoft.com/office/drawing/2014/main" id="{F6B74AA7-2C0F-4B42-9181-EB1F250728F7}"/>
              </a:ext>
            </a:extLst>
          </p:cNvPr>
          <p:cNvPicPr>
            <a:picLocks noChangeAspect="1" noChangeArrowheads="1"/>
          </p:cNvPicPr>
          <p:nvPr/>
        </p:nvPicPr>
        <p:blipFill>
          <a:blip r:embed="rId6" cstate="print"/>
          <a:srcRect/>
          <a:stretch>
            <a:fillRect/>
          </a:stretch>
        </p:blipFill>
        <p:spPr bwMode="auto">
          <a:xfrm>
            <a:off x="1276939" y="3704625"/>
            <a:ext cx="5305894" cy="2862308"/>
          </a:xfrm>
          <a:prstGeom prst="rect">
            <a:avLst/>
          </a:prstGeom>
          <a:noFill/>
          <a:ln w="9525">
            <a:noFill/>
            <a:miter lim="800000"/>
            <a:headEnd/>
            <a:tailEnd/>
          </a:ln>
        </p:spPr>
      </p:pic>
    </p:spTree>
    <p:extLst>
      <p:ext uri="{BB962C8B-B14F-4D97-AF65-F5344CB8AC3E}">
        <p14:creationId xmlns:p14="http://schemas.microsoft.com/office/powerpoint/2010/main" val="1837515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Line 2">
            <a:extLst>
              <a:ext uri="{FF2B5EF4-FFF2-40B4-BE49-F238E27FC236}">
                <a16:creationId xmlns:a16="http://schemas.microsoft.com/office/drawing/2014/main" id="{6B2FE4DD-22A2-4DA8-8DA4-48156C6E54C1}"/>
              </a:ext>
            </a:extLst>
          </p:cNvPr>
          <p:cNvSpPr>
            <a:spLocks noChangeShapeType="1"/>
          </p:cNvSpPr>
          <p:nvPr/>
        </p:nvSpPr>
        <p:spPr bwMode="auto">
          <a:xfrm>
            <a:off x="9036280" y="2600342"/>
            <a:ext cx="790575" cy="1079500"/>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a:solidFill>
                <a:srgbClr val="000000"/>
              </a:solidFill>
              <a:latin typeface="Times New Roman" pitchFamily="18" charset="0"/>
            </a:endParaRPr>
          </a:p>
        </p:txBody>
      </p:sp>
      <p:sp>
        <p:nvSpPr>
          <p:cNvPr id="29" name="Line 3">
            <a:extLst>
              <a:ext uri="{FF2B5EF4-FFF2-40B4-BE49-F238E27FC236}">
                <a16:creationId xmlns:a16="http://schemas.microsoft.com/office/drawing/2014/main" id="{48293BDF-E594-43FB-B612-3A56890D1F27}"/>
              </a:ext>
            </a:extLst>
          </p:cNvPr>
          <p:cNvSpPr>
            <a:spLocks noChangeShapeType="1"/>
          </p:cNvSpPr>
          <p:nvPr/>
        </p:nvSpPr>
        <p:spPr bwMode="auto">
          <a:xfrm flipV="1">
            <a:off x="8026630" y="2600342"/>
            <a:ext cx="936625" cy="1152525"/>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a:solidFill>
                <a:srgbClr val="000000"/>
              </a:solidFill>
              <a:latin typeface="Times New Roman" pitchFamily="18" charset="0"/>
            </a:endParaRP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11.2</a:t>
            </a:r>
            <a:r>
              <a:rPr lang="zh-CN" altLang="en-US" dirty="0"/>
              <a:t>  机器学习的方法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典型的机器学习过程</a:t>
            </a:r>
            <a:endParaRPr lang="en-US" altLang="zh-CN" dirty="0"/>
          </a:p>
        </p:txBody>
      </p:sp>
      <p:grpSp>
        <p:nvGrpSpPr>
          <p:cNvPr id="7" name="Group 10">
            <a:extLst>
              <a:ext uri="{FF2B5EF4-FFF2-40B4-BE49-F238E27FC236}">
                <a16:creationId xmlns:a16="http://schemas.microsoft.com/office/drawing/2014/main" id="{D1ABF9F0-5D87-4301-8202-82B8B0543569}"/>
              </a:ext>
            </a:extLst>
          </p:cNvPr>
          <p:cNvGrpSpPr>
            <a:grpSpLocks/>
          </p:cNvGrpSpPr>
          <p:nvPr/>
        </p:nvGrpSpPr>
        <p:grpSpPr bwMode="auto">
          <a:xfrm>
            <a:off x="479670" y="1700967"/>
            <a:ext cx="4483184" cy="3218770"/>
            <a:chOff x="203" y="1903"/>
            <a:chExt cx="2564" cy="1772"/>
          </a:xfrm>
        </p:grpSpPr>
        <p:grpSp>
          <p:nvGrpSpPr>
            <p:cNvPr id="9" name="Group 11">
              <a:extLst>
                <a:ext uri="{FF2B5EF4-FFF2-40B4-BE49-F238E27FC236}">
                  <a16:creationId xmlns:a16="http://schemas.microsoft.com/office/drawing/2014/main" id="{75D02576-0558-4DCC-A88E-FABA2AC8FC1C}"/>
                </a:ext>
              </a:extLst>
            </p:cNvPr>
            <p:cNvGrpSpPr>
              <a:grpSpLocks/>
            </p:cNvGrpSpPr>
            <p:nvPr/>
          </p:nvGrpSpPr>
          <p:grpSpPr bwMode="auto">
            <a:xfrm>
              <a:off x="203" y="1903"/>
              <a:ext cx="2479" cy="1772"/>
              <a:chOff x="203" y="1903"/>
              <a:chExt cx="2479" cy="1772"/>
            </a:xfrm>
          </p:grpSpPr>
          <p:pic>
            <p:nvPicPr>
              <p:cNvPr id="13" name="Picture 12">
                <a:extLst>
                  <a:ext uri="{FF2B5EF4-FFF2-40B4-BE49-F238E27FC236}">
                    <a16:creationId xmlns:a16="http://schemas.microsoft.com/office/drawing/2014/main" id="{60DC32C3-5012-4C55-8607-BE9F242CEC0C}"/>
                  </a:ext>
                </a:extLst>
              </p:cNvPr>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50" y="1903"/>
                <a:ext cx="637" cy="51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a:extLst>
                  <a:ext uri="{FF2B5EF4-FFF2-40B4-BE49-F238E27FC236}">
                    <a16:creationId xmlns:a16="http://schemas.microsoft.com/office/drawing/2014/main" id="{B6DBB552-820C-4963-9386-8C9A4132CC44}"/>
                  </a:ext>
                </a:extLst>
              </p:cNvPr>
              <p:cNvSpPr>
                <a:spLocks noChangeArrowheads="1"/>
              </p:cNvSpPr>
              <p:nvPr/>
            </p:nvSpPr>
            <p:spPr bwMode="auto">
              <a:xfrm>
                <a:off x="1020" y="2099"/>
                <a:ext cx="658"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训练数据</a:t>
                </a:r>
                <a:endParaRPr kumimoji="1"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aphicFrame>
            <p:nvGraphicFramePr>
              <p:cNvPr id="15" name="Object 14">
                <a:extLst>
                  <a:ext uri="{FF2B5EF4-FFF2-40B4-BE49-F238E27FC236}">
                    <a16:creationId xmlns:a16="http://schemas.microsoft.com/office/drawing/2014/main" id="{067C0922-77B0-487B-B594-1D984B71DC51}"/>
                  </a:ext>
                </a:extLst>
              </p:cNvPr>
              <p:cNvGraphicFramePr>
                <a:graphicFrameLocks/>
              </p:cNvGraphicFramePr>
              <p:nvPr/>
            </p:nvGraphicFramePr>
            <p:xfrm>
              <a:off x="203" y="2547"/>
              <a:ext cx="2479" cy="1128"/>
            </p:xfrm>
            <a:graphic>
              <a:graphicData uri="http://schemas.openxmlformats.org/presentationml/2006/ole">
                <mc:AlternateContent xmlns:mc="http://schemas.openxmlformats.org/markup-compatibility/2006">
                  <mc:Choice xmlns:v="urn:schemas-microsoft-com:vml" Requires="v">
                    <p:oleObj spid="_x0000_s5126" name="工作表" r:id="rId4" imgW="4629275" imgH="1895609" progId="">
                      <p:embed/>
                    </p:oleObj>
                  </mc:Choice>
                  <mc:Fallback>
                    <p:oleObj name="工作表" r:id="rId4" imgW="4629275" imgH="1895609" progId="">
                      <p:embed/>
                      <p:pic>
                        <p:nvPicPr>
                          <p:cNvPr id="18" name="Object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 y="2547"/>
                            <a:ext cx="2479" cy="11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Line 15">
                <a:extLst>
                  <a:ext uri="{FF2B5EF4-FFF2-40B4-BE49-F238E27FC236}">
                    <a16:creationId xmlns:a16="http://schemas.microsoft.com/office/drawing/2014/main" id="{1CADD364-1687-4D38-A446-49CCD3318EF1}"/>
                  </a:ext>
                </a:extLst>
              </p:cNvPr>
              <p:cNvSpPr>
                <a:spLocks noChangeShapeType="1"/>
              </p:cNvSpPr>
              <p:nvPr/>
            </p:nvSpPr>
            <p:spPr bwMode="auto">
              <a:xfrm flipH="1">
                <a:off x="295" y="2273"/>
                <a:ext cx="720" cy="2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Line 16">
                <a:extLst>
                  <a:ext uri="{FF2B5EF4-FFF2-40B4-BE49-F238E27FC236}">
                    <a16:creationId xmlns:a16="http://schemas.microsoft.com/office/drawing/2014/main" id="{27BAB544-53ED-4DF4-BFE3-7DC0BFB3E9A1}"/>
                  </a:ext>
                </a:extLst>
              </p:cNvPr>
              <p:cNvSpPr>
                <a:spLocks noChangeShapeType="1"/>
              </p:cNvSpPr>
              <p:nvPr/>
            </p:nvSpPr>
            <p:spPr bwMode="auto">
              <a:xfrm>
                <a:off x="1735" y="2273"/>
                <a:ext cx="816" cy="2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0" name="Text Box 17">
              <a:extLst>
                <a:ext uri="{FF2B5EF4-FFF2-40B4-BE49-F238E27FC236}">
                  <a16:creationId xmlns:a16="http://schemas.microsoft.com/office/drawing/2014/main" id="{08BA12E8-9F30-432D-83F9-3335BD50520A}"/>
                </a:ext>
              </a:extLst>
            </p:cNvPr>
            <p:cNvSpPr txBox="1">
              <a:spLocks noChangeArrowheads="1"/>
            </p:cNvSpPr>
            <p:nvPr/>
          </p:nvSpPr>
          <p:spPr bwMode="auto">
            <a:xfrm>
              <a:off x="2041" y="1921"/>
              <a:ext cx="726"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6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rPr>
                <a:t>类别标记（</a:t>
              </a:r>
              <a:r>
                <a:rPr kumimoji="0" lang="en-US" altLang="zh-CN" sz="1600" b="1" i="1"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rPr>
                <a:t>label</a:t>
              </a:r>
              <a:r>
                <a:rPr kumimoji="0" lang="zh-CN" altLang="en-US" sz="16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rPr>
                <a:t>）</a:t>
              </a:r>
              <a:endParaRPr kumimoji="0" lang="en-US" altLang="zh-CN" sz="16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11" name="Line 18">
              <a:extLst>
                <a:ext uri="{FF2B5EF4-FFF2-40B4-BE49-F238E27FC236}">
                  <a16:creationId xmlns:a16="http://schemas.microsoft.com/office/drawing/2014/main" id="{AA289770-E219-4B55-98CA-88BA230C2CA4}"/>
                </a:ext>
              </a:extLst>
            </p:cNvPr>
            <p:cNvSpPr>
              <a:spLocks noChangeShapeType="1"/>
            </p:cNvSpPr>
            <p:nvPr/>
          </p:nvSpPr>
          <p:spPr bwMode="auto">
            <a:xfrm flipH="1">
              <a:off x="2347" y="2251"/>
              <a:ext cx="57" cy="287"/>
            </a:xfrm>
            <a:prstGeom prst="line">
              <a:avLst/>
            </a:prstGeom>
            <a:noFill/>
            <a:ln w="254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8" name="Group 19">
            <a:extLst>
              <a:ext uri="{FF2B5EF4-FFF2-40B4-BE49-F238E27FC236}">
                <a16:creationId xmlns:a16="http://schemas.microsoft.com/office/drawing/2014/main" id="{D047C87F-3127-45CD-BF2D-CF1DD0BE6395}"/>
              </a:ext>
            </a:extLst>
          </p:cNvPr>
          <p:cNvGrpSpPr>
            <a:grpSpLocks/>
          </p:cNvGrpSpPr>
          <p:nvPr/>
        </p:nvGrpSpPr>
        <p:grpSpPr bwMode="auto">
          <a:xfrm>
            <a:off x="5288159" y="2870768"/>
            <a:ext cx="1083808" cy="717552"/>
            <a:chOff x="2684" y="2108"/>
            <a:chExt cx="771" cy="452"/>
          </a:xfrm>
        </p:grpSpPr>
        <p:sp>
          <p:nvSpPr>
            <p:cNvPr id="19" name="Text Box 20">
              <a:extLst>
                <a:ext uri="{FF2B5EF4-FFF2-40B4-BE49-F238E27FC236}">
                  <a16:creationId xmlns:a16="http://schemas.microsoft.com/office/drawing/2014/main" id="{B26D1446-1628-4528-A0A7-5B0B0F88680D}"/>
                </a:ext>
              </a:extLst>
            </p:cNvPr>
            <p:cNvSpPr txBox="1">
              <a:spLocks noChangeArrowheads="1"/>
            </p:cNvSpPr>
            <p:nvPr/>
          </p:nvSpPr>
          <p:spPr bwMode="auto">
            <a:xfrm>
              <a:off x="2684" y="2108"/>
              <a:ext cx="77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幼圆" pitchFamily="49" charset="-122"/>
                  <a:ea typeface="幼圆" pitchFamily="49" charset="-122"/>
                </a:rPr>
                <a:t>训练</a:t>
              </a:r>
              <a:endParaRPr kumimoji="0" lang="en-US" altLang="zh-CN" sz="1800" b="1" i="0" u="none" strike="noStrike" kern="0" cap="none" spc="0" normalizeH="0" baseline="0" noProof="0" dirty="0">
                <a:ln>
                  <a:noFill/>
                </a:ln>
                <a:solidFill>
                  <a:srgbClr val="000000"/>
                </a:solidFill>
                <a:effectLst/>
                <a:uLnTx/>
                <a:uFillTx/>
                <a:latin typeface="幼圆" pitchFamily="49" charset="-122"/>
                <a:ea typeface="幼圆" pitchFamily="49" charset="-122"/>
              </a:endParaRPr>
            </a:p>
          </p:txBody>
        </p:sp>
        <p:sp>
          <p:nvSpPr>
            <p:cNvPr id="20" name="AutoShape 21">
              <a:extLst>
                <a:ext uri="{FF2B5EF4-FFF2-40B4-BE49-F238E27FC236}">
                  <a16:creationId xmlns:a16="http://schemas.microsoft.com/office/drawing/2014/main" id="{A5800C23-7402-4D06-9C1F-B2618430869B}"/>
                </a:ext>
              </a:extLst>
            </p:cNvPr>
            <p:cNvSpPr>
              <a:spLocks noChangeArrowheads="1"/>
            </p:cNvSpPr>
            <p:nvPr/>
          </p:nvSpPr>
          <p:spPr bwMode="auto">
            <a:xfrm>
              <a:off x="2712" y="2375"/>
              <a:ext cx="435" cy="185"/>
            </a:xfrm>
            <a:prstGeom prst="rightArrow">
              <a:avLst>
                <a:gd name="adj1" fmla="val 50000"/>
                <a:gd name="adj2" fmla="val 80907"/>
              </a:avLst>
            </a:prstGeom>
            <a:ln>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shade val="50000"/>
              </a:schemeClr>
            </a:lnRef>
            <a:fillRef idx="1">
              <a:schemeClr val="dk1"/>
            </a:fillRef>
            <a:effectRef idx="0">
              <a:schemeClr val="dk1"/>
            </a:effectRef>
            <a:fontRef idx="minor">
              <a:schemeClr val="lt1"/>
            </a:fontRef>
          </p:style>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grpSp>
      <p:sp>
        <p:nvSpPr>
          <p:cNvPr id="21" name="AutoShape 33">
            <a:extLst>
              <a:ext uri="{FF2B5EF4-FFF2-40B4-BE49-F238E27FC236}">
                <a16:creationId xmlns:a16="http://schemas.microsoft.com/office/drawing/2014/main" id="{0D99D013-2EF2-4EF4-96CE-A78337B3F96D}"/>
              </a:ext>
            </a:extLst>
          </p:cNvPr>
          <p:cNvSpPr>
            <a:spLocks/>
          </p:cNvSpPr>
          <p:nvPr/>
        </p:nvSpPr>
        <p:spPr bwMode="auto">
          <a:xfrm>
            <a:off x="7062806" y="1002478"/>
            <a:ext cx="3951266" cy="401637"/>
          </a:xfrm>
          <a:prstGeom prst="borderCallout1">
            <a:avLst>
              <a:gd name="adj1" fmla="val 46245"/>
              <a:gd name="adj2" fmla="val -2861"/>
              <a:gd name="adj3" fmla="val 294356"/>
              <a:gd name="adj4" fmla="val -14490"/>
            </a:avLst>
          </a:prstGeom>
          <a:ln>
            <a:headEnd/>
            <a:tailEnd/>
          </a:ln>
        </p:spPr>
        <p:style>
          <a:lnRef idx="0">
            <a:schemeClr val="accent3"/>
          </a:lnRef>
          <a:fillRef idx="3">
            <a:schemeClr val="accent3"/>
          </a:fillRef>
          <a:effectRef idx="3">
            <a:schemeClr val="accent3"/>
          </a:effectRef>
          <a:fontRef idx="minor">
            <a:schemeClr val="lt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使用学习算法</a:t>
            </a:r>
            <a:r>
              <a:rPr kumimoji="0" lang="zh-CN" altLang="en-US" sz="18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Verdana" panose="020B0604030504040204" pitchFamily="34" charset="0"/>
              </a:rPr>
              <a:t>（</a:t>
            </a:r>
            <a:r>
              <a:rPr kumimoji="0" lang="en-US" altLang="zh-CN" sz="1800" b="0" i="1"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Verdana" panose="020B0604030504040204" pitchFamily="34" charset="0"/>
              </a:rPr>
              <a:t>learning algorithm</a:t>
            </a:r>
            <a:r>
              <a:rPr kumimoji="0" lang="zh-CN" altLang="en-US" sz="18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Verdana" panose="020B0604030504040204" pitchFamily="34" charset="0"/>
              </a:rPr>
              <a:t>）</a:t>
            </a:r>
            <a:endParaRPr kumimoji="0" lang="en-US" altLang="zh-CN" sz="18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Verdana" panose="020B0604030504040204" pitchFamily="34" charset="0"/>
            </a:endParaRPr>
          </a:p>
        </p:txBody>
      </p:sp>
      <p:grpSp>
        <p:nvGrpSpPr>
          <p:cNvPr id="22" name="Group 4">
            <a:extLst>
              <a:ext uri="{FF2B5EF4-FFF2-40B4-BE49-F238E27FC236}">
                <a16:creationId xmlns:a16="http://schemas.microsoft.com/office/drawing/2014/main" id="{1601A49B-D32E-4174-B4E7-131D2EEB5B99}"/>
              </a:ext>
            </a:extLst>
          </p:cNvPr>
          <p:cNvGrpSpPr>
            <a:grpSpLocks/>
          </p:cNvGrpSpPr>
          <p:nvPr/>
        </p:nvGrpSpPr>
        <p:grpSpPr bwMode="auto">
          <a:xfrm>
            <a:off x="7299331" y="1683283"/>
            <a:ext cx="3478215" cy="1622425"/>
            <a:chOff x="3216" y="2912"/>
            <a:chExt cx="2191" cy="1022"/>
          </a:xfrm>
        </p:grpSpPr>
        <p:sp>
          <p:nvSpPr>
            <p:cNvPr id="23" name="Rectangle 5">
              <a:extLst>
                <a:ext uri="{FF2B5EF4-FFF2-40B4-BE49-F238E27FC236}">
                  <a16:creationId xmlns:a16="http://schemas.microsoft.com/office/drawing/2014/main" id="{260EB62D-D0FD-4D29-89F9-64D652164208}"/>
                </a:ext>
              </a:extLst>
            </p:cNvPr>
            <p:cNvSpPr>
              <a:spLocks noChangeArrowheads="1"/>
            </p:cNvSpPr>
            <p:nvPr/>
          </p:nvSpPr>
          <p:spPr bwMode="auto">
            <a:xfrm>
              <a:off x="3216" y="3526"/>
              <a:ext cx="2191" cy="40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wrap="square" lIns="92075" tIns="46038" rIns="92075" bIns="46038"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Verdana" pitchFamily="34" charset="0"/>
                </a:rPr>
                <a:t>决策树，神经网络，支持向量机，</a:t>
              </a:r>
              <a:r>
                <a:rPr kumimoji="1" lang="en-US" altLang="zh-CN"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Verdana" panose="020B0604030504040204" pitchFamily="34" charset="0"/>
                </a:rPr>
                <a:t>Boosting</a:t>
              </a:r>
              <a:r>
                <a:rPr kumimoji="1" lang="zh-CN" altLang="en-US"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Verdana" pitchFamily="34" charset="0"/>
                </a:rPr>
                <a:t>，贝叶斯网络，</a:t>
              </a:r>
              <a:r>
                <a:rPr kumimoji="1" lang="en-US" altLang="zh-CN"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Verdana" pitchFamily="34" charset="0"/>
                </a:rPr>
                <a:t>……</a:t>
              </a:r>
            </a:p>
          </p:txBody>
        </p:sp>
        <p:pic>
          <p:nvPicPr>
            <p:cNvPr id="24" name="Picture 6">
              <a:extLst>
                <a:ext uri="{FF2B5EF4-FFF2-40B4-BE49-F238E27FC236}">
                  <a16:creationId xmlns:a16="http://schemas.microsoft.com/office/drawing/2014/main" id="{1328C523-5C21-4E22-896E-D7258FB57D45}"/>
                </a:ext>
              </a:extLst>
            </p:cNvPr>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936" y="2912"/>
              <a:ext cx="671"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7">
              <a:extLst>
                <a:ext uri="{FF2B5EF4-FFF2-40B4-BE49-F238E27FC236}">
                  <a16:creationId xmlns:a16="http://schemas.microsoft.com/office/drawing/2014/main" id="{8E49F722-DD00-4FC0-9A4A-1AAD9E5E6DB7}"/>
                </a:ext>
              </a:extLst>
            </p:cNvPr>
            <p:cNvSpPr>
              <a:spLocks noChangeArrowheads="1"/>
            </p:cNvSpPr>
            <p:nvPr/>
          </p:nvSpPr>
          <p:spPr bwMode="auto">
            <a:xfrm>
              <a:off x="4044" y="3132"/>
              <a:ext cx="4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marL="0" marR="0" lvl="0" indent="0" algn="ctr" defTabSz="914400" eaLnBrk="1" fontAlgn="base" latinLnBrk="0" hangingPunct="1">
                <a:lnSpc>
                  <a:spcPct val="80000"/>
                </a:lnSpc>
                <a:spcBef>
                  <a:spcPct val="0"/>
                </a:spcBef>
                <a:spcAft>
                  <a:spcPct val="0"/>
                </a:spcAft>
                <a:buClrTx/>
                <a:buSzTx/>
                <a:buFontTx/>
                <a:buNone/>
                <a:tabLst/>
                <a:defRPr/>
              </a:pPr>
              <a:r>
                <a:rPr kumimoji="1"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模型</a:t>
              </a:r>
              <a:endParaRPr kumimoji="1" lang="en-US" altLang="zh-CN"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8">
              <a:extLst>
                <a:ext uri="{FF2B5EF4-FFF2-40B4-BE49-F238E27FC236}">
                  <a16:creationId xmlns:a16="http://schemas.microsoft.com/office/drawing/2014/main" id="{C312CEB7-0E81-4C30-82AD-EBEA3FEAD35C}"/>
                </a:ext>
              </a:extLst>
            </p:cNvPr>
            <p:cNvSpPr>
              <a:spLocks noChangeShapeType="1"/>
            </p:cNvSpPr>
            <p:nvPr/>
          </p:nvSpPr>
          <p:spPr bwMode="auto">
            <a:xfrm flipH="1">
              <a:off x="3264" y="3312"/>
              <a:ext cx="624" cy="21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9">
              <a:extLst>
                <a:ext uri="{FF2B5EF4-FFF2-40B4-BE49-F238E27FC236}">
                  <a16:creationId xmlns:a16="http://schemas.microsoft.com/office/drawing/2014/main" id="{79D372F6-1C8E-456E-B619-9562572FAF25}"/>
                </a:ext>
              </a:extLst>
            </p:cNvPr>
            <p:cNvSpPr>
              <a:spLocks noChangeShapeType="1"/>
            </p:cNvSpPr>
            <p:nvPr/>
          </p:nvSpPr>
          <p:spPr bwMode="auto">
            <a:xfrm>
              <a:off x="4656" y="3336"/>
              <a:ext cx="672" cy="19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30" name="Group 23">
            <a:extLst>
              <a:ext uri="{FF2B5EF4-FFF2-40B4-BE49-F238E27FC236}">
                <a16:creationId xmlns:a16="http://schemas.microsoft.com/office/drawing/2014/main" id="{E511D2D8-C70E-4D30-8705-74F3B34A2EE8}"/>
              </a:ext>
            </a:extLst>
          </p:cNvPr>
          <p:cNvGrpSpPr>
            <a:grpSpLocks/>
          </p:cNvGrpSpPr>
          <p:nvPr/>
        </p:nvGrpSpPr>
        <p:grpSpPr bwMode="auto">
          <a:xfrm>
            <a:off x="6547104" y="3927509"/>
            <a:ext cx="4570415" cy="1154113"/>
            <a:chOff x="2723" y="3158"/>
            <a:chExt cx="2879" cy="727"/>
          </a:xfrm>
        </p:grpSpPr>
        <p:grpSp>
          <p:nvGrpSpPr>
            <p:cNvPr id="31" name="Group 24">
              <a:extLst>
                <a:ext uri="{FF2B5EF4-FFF2-40B4-BE49-F238E27FC236}">
                  <a16:creationId xmlns:a16="http://schemas.microsoft.com/office/drawing/2014/main" id="{79EAE650-6387-4E0C-B4A8-2F8DC0E01A90}"/>
                </a:ext>
              </a:extLst>
            </p:cNvPr>
            <p:cNvGrpSpPr>
              <a:grpSpLocks/>
            </p:cNvGrpSpPr>
            <p:nvPr/>
          </p:nvGrpSpPr>
          <p:grpSpPr bwMode="auto">
            <a:xfrm>
              <a:off x="2723" y="3158"/>
              <a:ext cx="1944" cy="613"/>
              <a:chOff x="4050" y="3094"/>
              <a:chExt cx="1944" cy="613"/>
            </a:xfrm>
          </p:grpSpPr>
          <p:grpSp>
            <p:nvGrpSpPr>
              <p:cNvPr id="34" name="Group 25">
                <a:extLst>
                  <a:ext uri="{FF2B5EF4-FFF2-40B4-BE49-F238E27FC236}">
                    <a16:creationId xmlns:a16="http://schemas.microsoft.com/office/drawing/2014/main" id="{D5524C0C-6808-490C-96B1-8A70A4560594}"/>
                  </a:ext>
                </a:extLst>
              </p:cNvPr>
              <p:cNvGrpSpPr>
                <a:grpSpLocks/>
              </p:cNvGrpSpPr>
              <p:nvPr/>
            </p:nvGrpSpPr>
            <p:grpSpPr bwMode="auto">
              <a:xfrm>
                <a:off x="4595" y="3094"/>
                <a:ext cx="768" cy="296"/>
                <a:chOff x="4175" y="2008"/>
                <a:chExt cx="1137" cy="514"/>
              </a:xfrm>
            </p:grpSpPr>
            <p:pic>
              <p:nvPicPr>
                <p:cNvPr id="38" name="Picture 26">
                  <a:extLst>
                    <a:ext uri="{FF2B5EF4-FFF2-40B4-BE49-F238E27FC236}">
                      <a16:creationId xmlns:a16="http://schemas.microsoft.com/office/drawing/2014/main" id="{732B938D-E029-4E6E-8558-561D671262DC}"/>
                    </a:ext>
                  </a:extLst>
                </p:cNvPr>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187" y="2008"/>
                  <a:ext cx="1122" cy="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Rectangle 27">
                  <a:extLst>
                    <a:ext uri="{FF2B5EF4-FFF2-40B4-BE49-F238E27FC236}">
                      <a16:creationId xmlns:a16="http://schemas.microsoft.com/office/drawing/2014/main" id="{54A28A65-7261-4BEA-84D8-5D8BB4757766}"/>
                    </a:ext>
                  </a:extLst>
                </p:cNvPr>
                <p:cNvSpPr>
                  <a:spLocks noChangeArrowheads="1"/>
                </p:cNvSpPr>
                <p:nvPr/>
              </p:nvSpPr>
              <p:spPr bwMode="auto">
                <a:xfrm>
                  <a:off x="4175" y="2109"/>
                  <a:ext cx="1137"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1" i="0" u="none" strike="noStrike" kern="0" cap="none" spc="0" normalizeH="0" baseline="0" noProof="0" dirty="0">
                      <a:ln>
                        <a:noFill/>
                      </a:ln>
                      <a:solidFill>
                        <a:srgbClr val="000000"/>
                      </a:solidFill>
                      <a:effectLst/>
                      <a:uLnTx/>
                      <a:uFillTx/>
                      <a:latin typeface="幼圆" pitchFamily="49" charset="-122"/>
                      <a:ea typeface="幼圆" pitchFamily="49" charset="-122"/>
                    </a:rPr>
                    <a:t>新数据样本</a:t>
                  </a:r>
                  <a:endParaRPr kumimoji="1" lang="en-US" altLang="zh-CN" sz="1600" b="1" i="0" u="none" strike="noStrike" kern="0" cap="none" spc="0" normalizeH="0" baseline="0" noProof="0" dirty="0">
                    <a:ln>
                      <a:noFill/>
                    </a:ln>
                    <a:solidFill>
                      <a:srgbClr val="000000"/>
                    </a:solidFill>
                    <a:effectLst/>
                    <a:uLnTx/>
                    <a:uFillTx/>
                    <a:latin typeface="幼圆" pitchFamily="49" charset="-122"/>
                    <a:ea typeface="幼圆" pitchFamily="49" charset="-122"/>
                  </a:endParaRPr>
                </a:p>
              </p:txBody>
            </p:sp>
          </p:grpSp>
          <p:sp>
            <p:nvSpPr>
              <p:cNvPr id="35" name="Rectangle 28">
                <a:extLst>
                  <a:ext uri="{FF2B5EF4-FFF2-40B4-BE49-F238E27FC236}">
                    <a16:creationId xmlns:a16="http://schemas.microsoft.com/office/drawing/2014/main" id="{6687E539-E1E1-4DA9-8BAD-D3673D63538D}"/>
                  </a:ext>
                </a:extLst>
              </p:cNvPr>
              <p:cNvSpPr>
                <a:spLocks noChangeArrowheads="1"/>
              </p:cNvSpPr>
              <p:nvPr/>
            </p:nvSpPr>
            <p:spPr bwMode="auto">
              <a:xfrm>
                <a:off x="4050" y="3493"/>
                <a:ext cx="1944" cy="214"/>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wrap="square" lIns="92075" tIns="46038" rIns="92075" bIns="46038">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600" b="0" i="0" u="none" strike="noStrike" kern="0" cap="none" spc="0" normalizeH="0" baseline="0" noProof="0" dirty="0">
                    <a:ln>
                      <a:noFill/>
                    </a:ln>
                    <a:solidFill>
                      <a:schemeClr val="bg1"/>
                    </a:solidFill>
                    <a:effectLst/>
                    <a:uLnTx/>
                    <a:uFillTx/>
                    <a:latin typeface="+mj-ea"/>
                    <a:ea typeface="+mj-ea"/>
                  </a:rPr>
                  <a:t>(</a:t>
                </a:r>
                <a:r>
                  <a:rPr kumimoji="1" lang="zh-CN" altLang="en-US" sz="1600" b="0" i="0" u="none" strike="noStrike" kern="0" cap="none" spc="0" normalizeH="0" baseline="0" noProof="0" dirty="0">
                    <a:ln>
                      <a:noFill/>
                    </a:ln>
                    <a:solidFill>
                      <a:schemeClr val="bg1"/>
                    </a:solidFill>
                    <a:effectLst/>
                    <a:uLnTx/>
                    <a:uFillTx/>
                    <a:latin typeface="+mj-ea"/>
                    <a:ea typeface="+mj-ea"/>
                  </a:rPr>
                  <a:t>刘二</a:t>
                </a:r>
                <a:r>
                  <a:rPr kumimoji="1" lang="en-US" altLang="zh-CN" sz="1600" b="0" i="0" u="none" strike="noStrike" kern="0" cap="none" spc="0" normalizeH="0" baseline="0" noProof="0" dirty="0">
                    <a:ln>
                      <a:noFill/>
                    </a:ln>
                    <a:solidFill>
                      <a:schemeClr val="bg1"/>
                    </a:solidFill>
                    <a:effectLst/>
                    <a:uLnTx/>
                    <a:uFillTx/>
                    <a:latin typeface="+mj-ea"/>
                    <a:ea typeface="+mj-ea"/>
                  </a:rPr>
                  <a:t>, </a:t>
                </a:r>
                <a:r>
                  <a:rPr kumimoji="1" lang="zh-CN" altLang="en-US" sz="1600" b="0" i="0" u="none" strike="noStrike" kern="0" cap="none" spc="0" normalizeH="0" baseline="0" noProof="0" dirty="0">
                    <a:ln>
                      <a:noFill/>
                    </a:ln>
                    <a:solidFill>
                      <a:schemeClr val="bg1"/>
                    </a:solidFill>
                    <a:effectLst/>
                    <a:uLnTx/>
                    <a:uFillTx/>
                    <a:latin typeface="+mj-ea"/>
                    <a:ea typeface="+mj-ea"/>
                  </a:rPr>
                  <a:t>公务员</a:t>
                </a:r>
                <a:r>
                  <a:rPr kumimoji="1" lang="en-US" altLang="zh-CN" sz="1600" b="0" i="0" u="none" strike="noStrike" kern="0" cap="none" spc="0" normalizeH="0" baseline="0" noProof="0" dirty="0">
                    <a:ln>
                      <a:noFill/>
                    </a:ln>
                    <a:solidFill>
                      <a:schemeClr val="bg1"/>
                    </a:solidFill>
                    <a:effectLst/>
                    <a:uLnTx/>
                    <a:uFillTx/>
                    <a:latin typeface="+mj-ea"/>
                    <a:ea typeface="+mj-ea"/>
                  </a:rPr>
                  <a:t>, 8</a:t>
                </a:r>
                <a:r>
                  <a:rPr kumimoji="1" lang="zh-CN" altLang="en-US" sz="1600" b="0" i="0" u="none" strike="noStrike" kern="0" cap="none" spc="0" normalizeH="0" baseline="0" noProof="0" dirty="0">
                    <a:ln>
                      <a:noFill/>
                    </a:ln>
                    <a:solidFill>
                      <a:schemeClr val="bg1"/>
                    </a:solidFill>
                    <a:effectLst/>
                    <a:uLnTx/>
                    <a:uFillTx/>
                    <a:latin typeface="+mj-ea"/>
                    <a:ea typeface="+mj-ea"/>
                  </a:rPr>
                  <a:t>万</a:t>
                </a:r>
                <a:r>
                  <a:rPr kumimoji="1" lang="en-US" altLang="zh-CN" sz="1600" b="0" i="0" u="none" strike="noStrike" kern="0" cap="none" spc="0" normalizeH="0" baseline="0" noProof="0" dirty="0">
                    <a:ln>
                      <a:noFill/>
                    </a:ln>
                    <a:solidFill>
                      <a:schemeClr val="bg1"/>
                    </a:solidFill>
                    <a:effectLst/>
                    <a:uLnTx/>
                    <a:uFillTx/>
                    <a:latin typeface="+mj-ea"/>
                    <a:ea typeface="+mj-ea"/>
                  </a:rPr>
                  <a:t>, …,  ?)</a:t>
                </a:r>
              </a:p>
            </p:txBody>
          </p:sp>
          <p:sp>
            <p:nvSpPr>
              <p:cNvPr id="36" name="Line 29">
                <a:extLst>
                  <a:ext uri="{FF2B5EF4-FFF2-40B4-BE49-F238E27FC236}">
                    <a16:creationId xmlns:a16="http://schemas.microsoft.com/office/drawing/2014/main" id="{530CE726-5FAB-4C5D-9EEB-D339966B49D7}"/>
                  </a:ext>
                </a:extLst>
              </p:cNvPr>
              <p:cNvSpPr>
                <a:spLocks noChangeShapeType="1"/>
              </p:cNvSpPr>
              <p:nvPr/>
            </p:nvSpPr>
            <p:spPr bwMode="auto">
              <a:xfrm flipH="1">
                <a:off x="4275" y="3334"/>
                <a:ext cx="306" cy="14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37" name="Line 30">
                <a:extLst>
                  <a:ext uri="{FF2B5EF4-FFF2-40B4-BE49-F238E27FC236}">
                    <a16:creationId xmlns:a16="http://schemas.microsoft.com/office/drawing/2014/main" id="{26E74A48-9B17-488A-918A-71441E2B2DF6}"/>
                  </a:ext>
                </a:extLst>
              </p:cNvPr>
              <p:cNvSpPr>
                <a:spLocks noChangeShapeType="1"/>
              </p:cNvSpPr>
              <p:nvPr/>
            </p:nvSpPr>
            <p:spPr bwMode="auto">
              <a:xfrm>
                <a:off x="5362" y="3334"/>
                <a:ext cx="297" cy="14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grpSp>
        <p:sp>
          <p:nvSpPr>
            <p:cNvPr id="32" name="Line 31">
              <a:extLst>
                <a:ext uri="{FF2B5EF4-FFF2-40B4-BE49-F238E27FC236}">
                  <a16:creationId xmlns:a16="http://schemas.microsoft.com/office/drawing/2014/main" id="{8A1DFD68-D1E9-4B70-B5D8-D1AFE9BA7AE1}"/>
                </a:ext>
              </a:extLst>
            </p:cNvPr>
            <p:cNvSpPr>
              <a:spLocks noChangeShapeType="1"/>
            </p:cNvSpPr>
            <p:nvPr/>
          </p:nvSpPr>
          <p:spPr bwMode="auto">
            <a:xfrm>
              <a:off x="4694" y="3698"/>
              <a:ext cx="272" cy="45"/>
            </a:xfrm>
            <a:prstGeom prst="line">
              <a:avLst/>
            </a:prstGeom>
            <a:noFill/>
            <a:ln w="25400">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33" name="Text Box 32">
              <a:extLst>
                <a:ext uri="{FF2B5EF4-FFF2-40B4-BE49-F238E27FC236}">
                  <a16:creationId xmlns:a16="http://schemas.microsoft.com/office/drawing/2014/main" id="{DEDBF679-AF55-4C59-9C82-08138EDEE94E}"/>
                </a:ext>
              </a:extLst>
            </p:cNvPr>
            <p:cNvSpPr txBox="1">
              <a:spLocks noChangeArrowheads="1"/>
            </p:cNvSpPr>
            <p:nvPr/>
          </p:nvSpPr>
          <p:spPr bwMode="auto">
            <a:xfrm>
              <a:off x="4954" y="3517"/>
              <a:ext cx="648" cy="368"/>
            </a:xfrm>
            <a:prstGeom prst="rect">
              <a:avLst/>
            </a:prstGeom>
            <a:noFill/>
            <a:ln w="127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zh-CN" altLang="en-US" sz="1600" b="1" i="0" u="none" strike="noStrike" kern="0" cap="none" spc="0" normalizeH="0" baseline="0" noProof="0" dirty="0">
                  <a:ln>
                    <a:noFill/>
                  </a:ln>
                  <a:solidFill>
                    <a:schemeClr val="tx2"/>
                  </a:solidFill>
                  <a:effectLst/>
                  <a:uLnTx/>
                  <a:uFillTx/>
                  <a:latin typeface="幼圆" pitchFamily="49" charset="-122"/>
                  <a:ea typeface="幼圆" pitchFamily="49" charset="-122"/>
                </a:rPr>
                <a:t>类别标记未知</a:t>
              </a:r>
              <a:endParaRPr kumimoji="0" lang="en-US" altLang="zh-CN" sz="1600" b="1" i="0" u="none" strike="noStrike" kern="0" cap="none" spc="0" normalizeH="0" baseline="0" noProof="0" dirty="0">
                <a:ln>
                  <a:noFill/>
                </a:ln>
                <a:solidFill>
                  <a:schemeClr val="tx2"/>
                </a:solidFill>
                <a:effectLst/>
                <a:uLnTx/>
                <a:uFillTx/>
                <a:latin typeface="幼圆" pitchFamily="49" charset="-122"/>
                <a:ea typeface="幼圆" pitchFamily="49" charset="-122"/>
              </a:endParaRPr>
            </a:p>
          </p:txBody>
        </p:sp>
      </p:grpSp>
      <p:sp>
        <p:nvSpPr>
          <p:cNvPr id="40" name="Text Box 22">
            <a:extLst>
              <a:ext uri="{FF2B5EF4-FFF2-40B4-BE49-F238E27FC236}">
                <a16:creationId xmlns:a16="http://schemas.microsoft.com/office/drawing/2014/main" id="{90AD4E3A-E011-4998-8792-07EED45C4E75}"/>
              </a:ext>
            </a:extLst>
          </p:cNvPr>
          <p:cNvSpPr txBox="1">
            <a:spLocks noChangeArrowheads="1"/>
          </p:cNvSpPr>
          <p:nvPr/>
        </p:nvSpPr>
        <p:spPr bwMode="auto">
          <a:xfrm>
            <a:off x="9544377" y="3867176"/>
            <a:ext cx="863600" cy="379413"/>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pPr>
            <a:r>
              <a:rPr kumimoji="1" lang="en-US" altLang="zh-CN" sz="1800" b="1" dirty="0">
                <a:solidFill>
                  <a:schemeClr val="bg1"/>
                </a:solidFill>
                <a:latin typeface="Palatino Linotype" pitchFamily="18" charset="0"/>
              </a:rPr>
              <a:t>? = </a:t>
            </a:r>
            <a:r>
              <a:rPr kumimoji="1" lang="zh-CN" altLang="en-US" sz="1800" b="1" dirty="0">
                <a:solidFill>
                  <a:schemeClr val="bg1"/>
                </a:solidFill>
                <a:latin typeface="幼圆" panose="02010509060101010101" pitchFamily="49" charset="-122"/>
                <a:ea typeface="幼圆" panose="02010509060101010101" pitchFamily="49" charset="-122"/>
              </a:rPr>
              <a:t>是</a:t>
            </a:r>
            <a:endParaRPr kumimoji="1" lang="en-US" altLang="zh-CN" sz="1800" b="1" i="1" dirty="0">
              <a:solidFill>
                <a:schemeClr val="bg1"/>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907082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11.2</a:t>
            </a:r>
            <a:r>
              <a:rPr lang="zh-CN" altLang="en-US" dirty="0"/>
              <a:t>  机器学习的方法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模型评估</a:t>
            </a:r>
            <a:endParaRPr lang="en-US" altLang="zh-CN" dirty="0"/>
          </a:p>
        </p:txBody>
      </p:sp>
      <p:sp>
        <p:nvSpPr>
          <p:cNvPr id="42" name="内容占位符 2">
            <a:extLst>
              <a:ext uri="{FF2B5EF4-FFF2-40B4-BE49-F238E27FC236}">
                <a16:creationId xmlns:a16="http://schemas.microsoft.com/office/drawing/2014/main" id="{539B7B00-6FC5-47A2-B893-99817EA61E39}"/>
              </a:ext>
            </a:extLst>
          </p:cNvPr>
          <p:cNvSpPr txBox="1">
            <a:spLocks/>
          </p:cNvSpPr>
          <p:nvPr/>
        </p:nvSpPr>
        <p:spPr>
          <a:xfrm>
            <a:off x="571500" y="1168908"/>
            <a:ext cx="10632948" cy="44952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训练出模型之后，我们需要一个</a:t>
            </a:r>
            <a:r>
              <a:rPr kumimoji="0" lang="zh-CN" altLang="en-US" sz="2800" b="0" i="0" u="none" strike="noStrike" kern="1200" cap="none" spc="0" normalizeH="0" baseline="0" noProof="0" dirty="0">
                <a:ln>
                  <a:noFill/>
                </a:ln>
                <a:solidFill>
                  <a:srgbClr val="FF0000"/>
                </a:solidFill>
                <a:effectLst/>
                <a:uLnTx/>
                <a:uFillTx/>
                <a:latin typeface="Calibri"/>
                <a:ea typeface="黑体" pitchFamily="49" charset="-122"/>
                <a:cs typeface="+mn-cs"/>
              </a:rPr>
              <a:t>测试集</a:t>
            </a:r>
            <a:r>
              <a:rPr kumimoji="0" lang="zh-CN" altLang="en-US"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对模型进行评估。</a:t>
            </a:r>
            <a:endParaRPr kumimoji="0" lang="en-US" altLang="zh-CN"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a:p>
            <a:pPr marL="342900" marR="0" lvl="0" indent="-34290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800" b="0" i="0" u="none" strike="noStrike" kern="1200" cap="none" spc="0" normalizeH="0" baseline="0" noProof="0" dirty="0">
                <a:ln>
                  <a:noFill/>
                </a:ln>
                <a:solidFill>
                  <a:srgbClr val="FF0000"/>
                </a:solidFill>
                <a:effectLst/>
                <a:uLnTx/>
                <a:uFillTx/>
                <a:latin typeface="Calibri"/>
                <a:ea typeface="黑体" pitchFamily="49" charset="-122"/>
                <a:cs typeface="+mn-cs"/>
              </a:rPr>
              <a:t>问题：</a:t>
            </a:r>
            <a:r>
              <a:rPr kumimoji="0" lang="zh-CN" altLang="en-US"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我们只有一个数据集，怎么才能做到既要训练，又要测试？</a:t>
            </a:r>
            <a:endParaRPr kumimoji="0" lang="en-US" altLang="zh-CN"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a:p>
            <a:pPr marL="342900" marR="0" lvl="0" indent="-34290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答案是：通过对数据集进行划分，从中产生训练集</a:t>
            </a:r>
            <a:r>
              <a:rPr kumimoji="0" lang="en-US" altLang="zh-CN"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S</a:t>
            </a:r>
            <a:r>
              <a:rPr kumimoji="0" lang="zh-CN" altLang="en-US"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和测试集</a:t>
            </a:r>
            <a:r>
              <a:rPr kumimoji="0" lang="en-US" altLang="zh-CN"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T</a:t>
            </a:r>
            <a:r>
              <a:rPr kumimoji="0" lang="zh-CN" altLang="en-US"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a:t>
            </a:r>
            <a:endParaRPr kumimoji="0" lang="en-US" altLang="zh-CN"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a:p>
            <a:pPr marL="342900" marR="0" lvl="0" indent="-34290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常见的划分数据集方法：</a:t>
            </a:r>
            <a:endParaRPr kumimoji="0" lang="en-US" altLang="zh-CN"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a:p>
            <a:pPr marL="742950" marR="0" lvl="1" indent="-28575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400" b="0" i="0" u="none" strike="noStrike" kern="1200" cap="none" spc="0" normalizeH="0" baseline="0" noProof="0" dirty="0">
                <a:ln>
                  <a:noFill/>
                </a:ln>
                <a:solidFill>
                  <a:srgbClr val="0000CC"/>
                </a:solidFill>
                <a:effectLst/>
                <a:uLnTx/>
                <a:uFillTx/>
                <a:latin typeface="Calibri"/>
                <a:ea typeface="黑体" pitchFamily="49" charset="-122"/>
                <a:cs typeface="+mn-cs"/>
              </a:rPr>
              <a:t>留出法</a:t>
            </a:r>
          </a:p>
          <a:p>
            <a:pPr marL="742950" marR="0" lvl="1" indent="-28575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400" b="0" i="0" u="none" strike="noStrike" kern="1200" cap="none" spc="0" normalizeH="0" baseline="0" noProof="0" dirty="0">
                <a:ln>
                  <a:noFill/>
                </a:ln>
                <a:solidFill>
                  <a:srgbClr val="0000CC"/>
                </a:solidFill>
                <a:effectLst/>
                <a:uLnTx/>
                <a:uFillTx/>
                <a:latin typeface="Calibri"/>
                <a:ea typeface="黑体" pitchFamily="49" charset="-122"/>
                <a:cs typeface="+mn-cs"/>
              </a:rPr>
              <a:t>交叉验证法</a:t>
            </a:r>
          </a:p>
          <a:p>
            <a:pPr marL="742950" marR="0" lvl="1" indent="-28575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400" b="0" i="0" u="none" strike="noStrike" kern="1200" cap="none" spc="0" normalizeH="0" baseline="0" noProof="0" dirty="0">
                <a:ln>
                  <a:noFill/>
                </a:ln>
                <a:solidFill>
                  <a:srgbClr val="0000CC"/>
                </a:solidFill>
                <a:effectLst/>
                <a:uLnTx/>
                <a:uFillTx/>
                <a:latin typeface="Calibri"/>
                <a:ea typeface="黑体" pitchFamily="49" charset="-122"/>
                <a:cs typeface="+mn-cs"/>
              </a:rPr>
              <a:t>自助法</a:t>
            </a:r>
            <a:endParaRPr kumimoji="0" lang="zh-CN" altLang="en-US"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a:p>
            <a:pPr marL="342900" marR="0" lvl="0" indent="-34290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训练集</a:t>
            </a:r>
            <a:r>
              <a:rPr kumimoji="0" lang="en-US" altLang="zh-CN"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S</a:t>
            </a:r>
            <a:r>
              <a:rPr kumimoji="0" lang="zh-CN" altLang="en-US"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和测试集</a:t>
            </a:r>
            <a:r>
              <a:rPr kumimoji="0" lang="en-US" altLang="zh-CN"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T</a:t>
            </a:r>
            <a:r>
              <a:rPr kumimoji="0" lang="zh-CN" altLang="en-US"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比例通常为</a:t>
            </a:r>
            <a:r>
              <a:rPr kumimoji="0" lang="en-US" altLang="zh-CN" sz="28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2:1~4:1</a:t>
            </a:r>
          </a:p>
        </p:txBody>
      </p:sp>
    </p:spTree>
    <p:extLst>
      <p:ext uri="{BB962C8B-B14F-4D97-AF65-F5344CB8AC3E}">
        <p14:creationId xmlns:p14="http://schemas.microsoft.com/office/powerpoint/2010/main" val="3914305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a:xfrm>
            <a:off x="6295131" y="993815"/>
            <a:ext cx="4801847" cy="755650"/>
          </a:xfrm>
        </p:spPr>
        <p:txBody>
          <a:bodyPr>
            <a:normAutofit/>
          </a:bodyPr>
          <a:lstStyle/>
          <a:p>
            <a:r>
              <a:rPr lang="zh-CN" altLang="en-US" dirty="0"/>
              <a:t>机器学习的发展历史</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2334234"/>
            <a:ext cx="4801847" cy="755650"/>
          </a:xfrm>
        </p:spPr>
        <p:txBody>
          <a:bodyPr>
            <a:normAutofit/>
          </a:bodyPr>
          <a:lstStyle/>
          <a:p>
            <a:r>
              <a:rPr lang="zh-CN" altLang="en-US" dirty="0">
                <a:latin typeface="Calibri" panose="020F0502020204030204" pitchFamily="34" charset="0"/>
              </a:rPr>
              <a:t>机器学习的方法</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31" y="3674653"/>
            <a:ext cx="4801847" cy="755650"/>
          </a:xfrm>
        </p:spPr>
        <p:txBody>
          <a:bodyPr vert="horz" lIns="91440" tIns="45720" rIns="91440" bIns="45720" rtlCol="0" anchor="ctr">
            <a:normAutofit/>
          </a:bodyPr>
          <a:lstStyle/>
          <a:p>
            <a:pPr marL="0" indent="0">
              <a:buNone/>
            </a:pPr>
            <a:r>
              <a:rPr lang="zh-CN" altLang="en-US" sz="3200" b="1" dirty="0">
                <a:latin typeface="Calibri" panose="020F0502020204030204" pitchFamily="34" charset="0"/>
              </a:rPr>
              <a:t>机器学习最新发展</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a:xfrm>
            <a:off x="5084074" y="1042583"/>
            <a:ext cx="741082" cy="755650"/>
          </a:xfrm>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383002"/>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3723421"/>
            <a:ext cx="741082" cy="755650"/>
          </a:xfrm>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400" dirty="0">
                <a:solidFill>
                  <a:schemeClr val="bg1"/>
                </a:solidFill>
              </a:rPr>
              <a:t>第 </a:t>
            </a:r>
            <a:r>
              <a:rPr lang="en-US" altLang="zh-CN" sz="2400" dirty="0">
                <a:solidFill>
                  <a:schemeClr val="bg1"/>
                </a:solidFill>
              </a:rPr>
              <a:t>11 </a:t>
            </a:r>
            <a:r>
              <a:rPr lang="zh-CN" altLang="en-US" sz="2400" dirty="0">
                <a:solidFill>
                  <a:schemeClr val="bg1"/>
                </a:solidFill>
              </a:rPr>
              <a:t>章</a:t>
            </a:r>
            <a:br>
              <a:rPr lang="en-US" altLang="zh-CN" sz="5400" dirty="0">
                <a:solidFill>
                  <a:schemeClr val="bg1"/>
                </a:solidFill>
              </a:rPr>
            </a:br>
            <a:r>
              <a:rPr lang="zh-CN" altLang="en-US" sz="3200" dirty="0">
                <a:solidFill>
                  <a:schemeClr val="bg1"/>
                </a:solidFill>
              </a:rPr>
              <a:t>机器学习方法</a:t>
            </a:r>
            <a:endParaRPr lang="zh-CN" altLang="en-US" sz="5400" dirty="0">
              <a:solidFill>
                <a:schemeClr val="bg1"/>
              </a:solidFill>
            </a:endParaRPr>
          </a:p>
        </p:txBody>
      </p:sp>
    </p:spTree>
    <p:extLst>
      <p:ext uri="{BB962C8B-B14F-4D97-AF65-F5344CB8AC3E}">
        <p14:creationId xmlns:p14="http://schemas.microsoft.com/office/powerpoint/2010/main" val="4261294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11.3</a:t>
            </a:r>
            <a:r>
              <a:rPr lang="zh-CN" altLang="en-US" dirty="0"/>
              <a:t>  机器学习的最新发展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机器学习也要借助东风</a:t>
            </a:r>
            <a:endParaRPr lang="en-US" altLang="zh-CN" dirty="0"/>
          </a:p>
        </p:txBody>
      </p:sp>
      <p:pic>
        <p:nvPicPr>
          <p:cNvPr id="3" name="Picture 2">
            <a:extLst>
              <a:ext uri="{FF2B5EF4-FFF2-40B4-BE49-F238E27FC236}">
                <a16:creationId xmlns:a16="http://schemas.microsoft.com/office/drawing/2014/main" id="{D9F2C3C5-C2A8-4360-8650-A6B8E6EB2078}"/>
              </a:ext>
            </a:extLst>
          </p:cNvPr>
          <p:cNvPicPr>
            <a:picLocks noChangeAspect="1" noChangeArrowheads="1"/>
          </p:cNvPicPr>
          <p:nvPr/>
        </p:nvPicPr>
        <p:blipFill>
          <a:blip r:embed="rId2" cstate="print"/>
          <a:srcRect/>
          <a:stretch>
            <a:fillRect/>
          </a:stretch>
        </p:blipFill>
        <p:spPr bwMode="auto">
          <a:xfrm>
            <a:off x="5388864" y="1154834"/>
            <a:ext cx="6028831" cy="4139072"/>
          </a:xfrm>
          <a:prstGeom prst="rect">
            <a:avLst/>
          </a:prstGeom>
          <a:noFill/>
          <a:ln w="9525">
            <a:noFill/>
            <a:miter lim="800000"/>
            <a:headEnd/>
            <a:tailEnd/>
          </a:ln>
        </p:spPr>
      </p:pic>
      <p:sp>
        <p:nvSpPr>
          <p:cNvPr id="10" name="内容占位符 2">
            <a:extLst>
              <a:ext uri="{FF2B5EF4-FFF2-40B4-BE49-F238E27FC236}">
                <a16:creationId xmlns:a16="http://schemas.microsoft.com/office/drawing/2014/main" id="{CF838F89-4E12-4E63-A282-D32F49461888}"/>
              </a:ext>
            </a:extLst>
          </p:cNvPr>
          <p:cNvSpPr txBox="1">
            <a:spLocks/>
          </p:cNvSpPr>
          <p:nvPr/>
        </p:nvSpPr>
        <p:spPr>
          <a:xfrm>
            <a:off x="900684" y="1257935"/>
            <a:ext cx="3893760" cy="43421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a:ln>
                  <a:noFill/>
                </a:ln>
                <a:solidFill>
                  <a:sysClr val="windowText" lastClr="000000"/>
                </a:solidFill>
                <a:effectLst/>
                <a:uLnTx/>
                <a:uFillTx/>
                <a:latin typeface="Calibri"/>
                <a:ea typeface="黑体" pitchFamily="49" charset="-122"/>
                <a:cs typeface="+mn-cs"/>
              </a:rPr>
              <a:t>大数据</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a:ln>
                  <a:noFill/>
                </a:ln>
                <a:solidFill>
                  <a:sysClr val="windowText" lastClr="000000"/>
                </a:solidFill>
                <a:effectLst/>
                <a:uLnTx/>
                <a:uFillTx/>
                <a:latin typeface="Calibri"/>
                <a:ea typeface="黑体" pitchFamily="49" charset="-122"/>
                <a:cs typeface="+mn-cs"/>
              </a:rPr>
              <a:t>语音图像视频</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a:ln>
                  <a:noFill/>
                </a:ln>
                <a:solidFill>
                  <a:sysClr val="windowText" lastClr="000000"/>
                </a:solidFill>
                <a:effectLst/>
                <a:uLnTx/>
                <a:uFillTx/>
                <a:latin typeface="Calibri"/>
                <a:ea typeface="黑体" pitchFamily="49" charset="-122"/>
                <a:cs typeface="+mn-cs"/>
              </a:rPr>
              <a:t>计算能力</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a:ln>
                  <a:noFill/>
                </a:ln>
                <a:solidFill>
                  <a:sysClr val="windowText" lastClr="000000"/>
                </a:solidFill>
                <a:effectLst/>
                <a:uLnTx/>
                <a:uFillTx/>
                <a:latin typeface="Calibri"/>
                <a:ea typeface="黑体" pitchFamily="49" charset="-122"/>
                <a:cs typeface="+mn-cs"/>
              </a:rPr>
              <a:t>并行计算平台</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b="0" i="0" u="none" strike="noStrike" kern="1200" cap="none" spc="0" normalizeH="0" baseline="0" noProof="0">
                <a:ln>
                  <a:noFill/>
                </a:ln>
                <a:solidFill>
                  <a:sysClr val="windowText" lastClr="000000"/>
                </a:solidFill>
                <a:effectLst/>
                <a:uLnTx/>
                <a:uFillTx/>
                <a:latin typeface="Calibri"/>
                <a:ea typeface="黑体" pitchFamily="49" charset="-122"/>
                <a:cs typeface="+mn-cs"/>
              </a:rPr>
              <a:t>GPU </a:t>
            </a:r>
            <a:r>
              <a:rPr kumimoji="0" lang="zh-CN" altLang="en-US" b="0" i="0" u="none" strike="noStrike" kern="1200" cap="none" spc="0" normalizeH="0" baseline="0" noProof="0">
                <a:ln>
                  <a:noFill/>
                </a:ln>
                <a:solidFill>
                  <a:sysClr val="windowText" lastClr="000000"/>
                </a:solidFill>
                <a:effectLst/>
                <a:uLnTx/>
                <a:uFillTx/>
                <a:latin typeface="Calibri"/>
                <a:ea typeface="黑体" pitchFamily="49" charset="-122"/>
                <a:cs typeface="+mn-cs"/>
              </a:rPr>
              <a:t>大量部署</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a:ln>
                  <a:noFill/>
                </a:ln>
                <a:solidFill>
                  <a:sysClr val="windowText" lastClr="000000"/>
                </a:solidFill>
                <a:effectLst/>
                <a:uLnTx/>
                <a:uFillTx/>
                <a:latin typeface="Calibri"/>
                <a:ea typeface="黑体" pitchFamily="49" charset="-122"/>
                <a:cs typeface="+mn-cs"/>
              </a:rPr>
              <a:t>开放的社区</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b="0" i="0" u="none" strike="noStrike" kern="1200" cap="none" spc="0" normalizeH="0" baseline="0" noProof="0">
                <a:ln>
                  <a:noFill/>
                </a:ln>
                <a:solidFill>
                  <a:sysClr val="windowText" lastClr="000000"/>
                </a:solidFill>
                <a:effectLst/>
                <a:uLnTx/>
                <a:uFillTx/>
                <a:latin typeface="Calibri"/>
                <a:ea typeface="黑体" pitchFamily="49" charset="-122"/>
                <a:cs typeface="+mn-cs"/>
              </a:rPr>
              <a:t>开源，开放数据</a:t>
            </a:r>
            <a:endParaRPr kumimoji="0" lang="zh-CN" altLang="en-US"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p:txBody>
      </p:sp>
    </p:spTree>
    <p:extLst>
      <p:ext uri="{BB962C8B-B14F-4D97-AF65-F5344CB8AC3E}">
        <p14:creationId xmlns:p14="http://schemas.microsoft.com/office/powerpoint/2010/main" val="209175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zh-CN" altLang="en-US"/>
              <a:t>开篇实例</a:t>
            </a:r>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他会迟到吗？</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12" name="内容占位符 2">
            <a:extLst>
              <a:ext uri="{FF2B5EF4-FFF2-40B4-BE49-F238E27FC236}">
                <a16:creationId xmlns:a16="http://schemas.microsoft.com/office/drawing/2014/main" id="{F7ECF08B-43FD-4567-9756-C5835AE50EE6}"/>
              </a:ext>
            </a:extLst>
          </p:cNvPr>
          <p:cNvSpPr txBox="1">
            <a:spLocks/>
          </p:cNvSpPr>
          <p:nvPr/>
        </p:nvSpPr>
        <p:spPr>
          <a:xfrm>
            <a:off x="571500" y="946671"/>
            <a:ext cx="6985002" cy="40154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刚才的思考过程只考虑“频率”这种属性。</a:t>
            </a:r>
            <a:r>
              <a:rPr kumimoji="0" lang="zh-CN" altLang="en-US"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我们可以进行更细致的分析。</a:t>
            </a:r>
            <a:endParaRPr kumimoji="0" lang="en-US"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a:p>
            <a:pPr marL="742950" marR="0" lvl="1" indent="-285750" algn="l" defTabSz="914400" rtl="0" eaLnBrk="1" fontAlgn="auto" latinLnBrk="0" hangingPunct="1">
              <a:lnSpc>
                <a:spcPct val="110000"/>
              </a:lnSpc>
              <a:spcBef>
                <a:spcPct val="20000"/>
              </a:spcBef>
              <a:spcAft>
                <a:spcPts val="0"/>
              </a:spcAft>
              <a:buClrTx/>
              <a:buSzTx/>
              <a:buFont typeface="Arial" pitchFamily="34" charset="0"/>
              <a:buChar char="–"/>
              <a:tabLst/>
              <a:defRPr/>
            </a:pPr>
            <a:r>
              <a:rPr lang="zh-CN" altLang="en-US" sz="2400" dirty="0">
                <a:solidFill>
                  <a:sysClr val="windowText" lastClr="000000"/>
                </a:solidFill>
                <a:latin typeface="Calibri"/>
              </a:rPr>
              <a:t>男孩又</a:t>
            </a:r>
            <a:r>
              <a:rPr kumimoji="0" lang="zh-CN" altLang="en-US"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一次约女孩周日早上</a:t>
            </a:r>
            <a:r>
              <a:rPr kumimoji="0" lang="en-US"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9</a:t>
            </a:r>
            <a:r>
              <a:rPr kumimoji="0" lang="zh-CN" altLang="en-US"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点去体育馆打羽毛球。女孩根据以往经历（数据）做了分析。</a:t>
            </a:r>
            <a:endParaRPr kumimoji="0" lang="en-US"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a:p>
            <a:pPr marL="742950" marR="0" lvl="1" indent="-285750" algn="l" defTabSz="914400" rtl="0" eaLnBrk="1" fontAlgn="auto" latinLnBrk="0" hangingPunct="1">
              <a:lnSpc>
                <a:spcPct val="110000"/>
              </a:lnSpc>
              <a:spcBef>
                <a:spcPct val="20000"/>
              </a:spcBef>
              <a:spcAft>
                <a:spcPts val="0"/>
              </a:spcAft>
              <a:buClrTx/>
              <a:buSzTx/>
              <a:buFont typeface="Arial" pitchFamily="34" charset="0"/>
              <a:buChar char="–"/>
              <a:tabLst/>
              <a:defRPr/>
            </a:pPr>
            <a:r>
              <a:rPr lang="zh-CN" altLang="en-US" sz="2400" dirty="0">
                <a:solidFill>
                  <a:srgbClr val="C00000"/>
                </a:solidFill>
                <a:latin typeface="Calibri"/>
              </a:rPr>
              <a:t>女孩</a:t>
            </a:r>
            <a:r>
              <a:rPr kumimoji="0" lang="zh-CN"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发现</a:t>
            </a:r>
            <a:r>
              <a:rPr lang="zh-CN" altLang="en-US" sz="2400" dirty="0">
                <a:solidFill>
                  <a:schemeClr val="tx2"/>
                </a:solidFill>
                <a:latin typeface="Calibri"/>
              </a:rPr>
              <a:t>男孩</a:t>
            </a:r>
            <a:r>
              <a:rPr kumimoji="0" lang="zh-CN" altLang="en-US"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很多次</a:t>
            </a:r>
            <a:r>
              <a:rPr kumimoji="0" lang="zh-CN"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迟到</a:t>
            </a:r>
            <a:r>
              <a:rPr kumimoji="0" lang="zh-CN" altLang="en-US"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发生</a:t>
            </a:r>
            <a:r>
              <a:rPr kumimoji="0" lang="zh-CN"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在周</a:t>
            </a:r>
            <a:r>
              <a:rPr kumimoji="0" lang="en-US"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1</a:t>
            </a:r>
            <a:r>
              <a:rPr kumimoji="0" lang="zh-CN"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a:t>
            </a:r>
            <a:r>
              <a:rPr kumimoji="0" lang="en-US"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3</a:t>
            </a:r>
            <a:r>
              <a:rPr kumimoji="0" lang="zh-CN"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a:t>
            </a:r>
            <a:r>
              <a:rPr kumimoji="0" lang="en-US"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5</a:t>
            </a:r>
            <a:r>
              <a:rPr kumimoji="0" lang="zh-CN"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的</a:t>
            </a:r>
            <a:r>
              <a:rPr kumimoji="0" lang="zh-CN" altLang="en-US"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下</a:t>
            </a:r>
            <a:r>
              <a:rPr kumimoji="0" lang="zh-CN"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午和周</a:t>
            </a:r>
            <a:r>
              <a:rPr kumimoji="0" lang="en-US"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2</a:t>
            </a:r>
            <a:r>
              <a:rPr kumimoji="0" lang="zh-CN"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a:t>
            </a:r>
            <a:r>
              <a:rPr kumimoji="0" lang="en-US"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4</a:t>
            </a:r>
            <a:r>
              <a:rPr kumimoji="0" lang="zh-CN"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a:t>
            </a:r>
            <a:r>
              <a:rPr kumimoji="0" lang="en-US"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6</a:t>
            </a:r>
            <a:r>
              <a:rPr kumimoji="0" lang="zh-CN"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a:t>
            </a:r>
            <a:r>
              <a:rPr kumimoji="0" lang="en-US"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7</a:t>
            </a:r>
            <a:r>
              <a:rPr kumimoji="0" lang="zh-CN"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的</a:t>
            </a:r>
            <a:r>
              <a:rPr kumimoji="0" lang="zh-CN" altLang="en-US"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上</a:t>
            </a:r>
            <a:r>
              <a:rPr kumimoji="0" lang="zh-CN"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午。其他情况下，</a:t>
            </a:r>
            <a:r>
              <a:rPr lang="zh-CN" altLang="en-US" sz="2400" dirty="0">
                <a:solidFill>
                  <a:schemeClr val="tx2"/>
                </a:solidFill>
                <a:latin typeface="Calibri"/>
              </a:rPr>
              <a:t>男孩</a:t>
            </a:r>
            <a:r>
              <a:rPr kumimoji="0" lang="zh-CN"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基本不迟到。于是</a:t>
            </a:r>
            <a:r>
              <a:rPr lang="zh-CN" altLang="en-US" sz="2400" dirty="0">
                <a:solidFill>
                  <a:srgbClr val="C00000"/>
                </a:solidFill>
                <a:latin typeface="Calibri"/>
              </a:rPr>
              <a:t>女孩</a:t>
            </a:r>
            <a:r>
              <a:rPr kumimoji="0" lang="zh-CN"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可以根据以往数据建立一个</a:t>
            </a:r>
            <a:r>
              <a:rPr kumimoji="0" lang="zh-CN" altLang="en-US"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决策树</a:t>
            </a:r>
            <a:r>
              <a:rPr kumimoji="0" lang="zh-CN"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模型，来</a:t>
            </a:r>
            <a:r>
              <a:rPr kumimoji="0" lang="zh-CN" altLang="en-US"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预测</a:t>
            </a:r>
            <a:r>
              <a:rPr lang="zh-CN" altLang="en-US" sz="2400" dirty="0">
                <a:solidFill>
                  <a:schemeClr val="tx2"/>
                </a:solidFill>
                <a:latin typeface="Calibri"/>
              </a:rPr>
              <a:t>男孩</a:t>
            </a:r>
            <a:r>
              <a:rPr kumimoji="0" lang="zh-CN" altLang="en-US"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周日早上</a:t>
            </a:r>
            <a:r>
              <a:rPr kumimoji="0" lang="en-US"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9</a:t>
            </a:r>
            <a:r>
              <a:rPr kumimoji="0" lang="zh-CN" altLang="en-US"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点是</a:t>
            </a:r>
            <a:r>
              <a:rPr kumimoji="0" lang="zh-CN"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否迟到</a:t>
            </a:r>
            <a:r>
              <a:rPr kumimoji="0" lang="zh-CN" altLang="en-US"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a:t>
            </a:r>
            <a:r>
              <a:rPr kumimoji="0" lang="zh-CN"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如</a:t>
            </a:r>
            <a:r>
              <a:rPr kumimoji="0" lang="zh-CN" altLang="en-US"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右</a:t>
            </a:r>
            <a:r>
              <a:rPr kumimoji="0" lang="zh-CN"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图</a:t>
            </a:r>
            <a:r>
              <a:rPr kumimoji="0" lang="en-US" altLang="zh-CN"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rPr>
              <a:t>:</a:t>
            </a:r>
            <a:endParaRPr kumimoji="0" lang="zh-CN" altLang="en-US" sz="2400"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p:txBody>
      </p:sp>
      <p:sp>
        <p:nvSpPr>
          <p:cNvPr id="3" name="矩形 2">
            <a:extLst>
              <a:ext uri="{FF2B5EF4-FFF2-40B4-BE49-F238E27FC236}">
                <a16:creationId xmlns:a16="http://schemas.microsoft.com/office/drawing/2014/main" id="{D83B0690-11F7-435F-8648-0B380BF014D1}"/>
              </a:ext>
            </a:extLst>
          </p:cNvPr>
          <p:cNvSpPr/>
          <p:nvPr/>
        </p:nvSpPr>
        <p:spPr>
          <a:xfrm>
            <a:off x="1321781" y="5264090"/>
            <a:ext cx="5484440" cy="400110"/>
          </a:xfrm>
          <a:prstGeom prst="rect">
            <a:avLst/>
          </a:prstGeom>
          <a:solidFill>
            <a:srgbClr val="C00000"/>
          </a:solidFill>
          <a:ln>
            <a:noFill/>
          </a:ln>
        </p:spPr>
        <p:txBody>
          <a:bodyPr wrap="square">
            <a:spAutoFit/>
          </a:bodyPr>
          <a:lstStyle/>
          <a:p>
            <a:pPr algn="ctr"/>
            <a:r>
              <a:rPr lang="zh-CN" altLang="en-US" sz="2000" dirty="0">
                <a:solidFill>
                  <a:schemeClr val="bg1"/>
                </a:solidFill>
                <a:latin typeface="+mj-lt"/>
                <a:ea typeface="黑体" pitchFamily="49" charset="-122"/>
              </a:rPr>
              <a:t>女孩根据这个决策树箭头所示，决定晚点出门</a:t>
            </a:r>
          </a:p>
        </p:txBody>
      </p:sp>
      <p:pic>
        <p:nvPicPr>
          <p:cNvPr id="10" name="Picture 2">
            <a:extLst>
              <a:ext uri="{FF2B5EF4-FFF2-40B4-BE49-F238E27FC236}">
                <a16:creationId xmlns:a16="http://schemas.microsoft.com/office/drawing/2014/main" id="{C8F5471A-3F6F-4295-B1E4-EDBD77F4A53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666230" y="1535292"/>
            <a:ext cx="4216802" cy="2838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5026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11.3</a:t>
            </a:r>
            <a:r>
              <a:rPr lang="zh-CN" altLang="en-US" dirty="0"/>
              <a:t>  机器学习的最新发展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语音识别（</a:t>
            </a:r>
            <a:r>
              <a:rPr lang="en-US" altLang="zh-CN" dirty="0"/>
              <a:t>2011</a:t>
            </a:r>
            <a:r>
              <a:rPr lang="zh-CN" altLang="en-US" dirty="0"/>
              <a:t>）</a:t>
            </a:r>
            <a:endParaRPr lang="en-US" altLang="zh-CN" dirty="0"/>
          </a:p>
        </p:txBody>
      </p:sp>
      <p:pic>
        <p:nvPicPr>
          <p:cNvPr id="2" name="Picture 2">
            <a:extLst>
              <a:ext uri="{FF2B5EF4-FFF2-40B4-BE49-F238E27FC236}">
                <a16:creationId xmlns:a16="http://schemas.microsoft.com/office/drawing/2014/main" id="{0DDC9417-1D23-45CE-8F35-BC011890A824}"/>
              </a:ext>
            </a:extLst>
          </p:cNvPr>
          <p:cNvPicPr>
            <a:picLocks noChangeAspect="1" noChangeArrowheads="1"/>
          </p:cNvPicPr>
          <p:nvPr/>
        </p:nvPicPr>
        <p:blipFill>
          <a:blip r:embed="rId2" cstate="print"/>
          <a:srcRect/>
          <a:stretch>
            <a:fillRect/>
          </a:stretch>
        </p:blipFill>
        <p:spPr bwMode="auto">
          <a:xfrm>
            <a:off x="2424475" y="1003731"/>
            <a:ext cx="7343049" cy="3656661"/>
          </a:xfrm>
          <a:prstGeom prst="rect">
            <a:avLst/>
          </a:prstGeom>
          <a:noFill/>
          <a:ln w="9525">
            <a:noFill/>
            <a:miter lim="800000"/>
            <a:headEnd/>
            <a:tailEnd/>
          </a:ln>
        </p:spPr>
      </p:pic>
      <p:pic>
        <p:nvPicPr>
          <p:cNvPr id="5" name="Picture 3">
            <a:extLst>
              <a:ext uri="{FF2B5EF4-FFF2-40B4-BE49-F238E27FC236}">
                <a16:creationId xmlns:a16="http://schemas.microsoft.com/office/drawing/2014/main" id="{2295D26A-A1DB-48F6-9606-BEEDB8ED0D94}"/>
              </a:ext>
            </a:extLst>
          </p:cNvPr>
          <p:cNvPicPr>
            <a:picLocks noChangeAspect="1" noChangeArrowheads="1"/>
          </p:cNvPicPr>
          <p:nvPr/>
        </p:nvPicPr>
        <p:blipFill>
          <a:blip r:embed="rId3" cstate="print"/>
          <a:srcRect/>
          <a:stretch>
            <a:fillRect/>
          </a:stretch>
        </p:blipFill>
        <p:spPr bwMode="auto">
          <a:xfrm>
            <a:off x="288556" y="4990905"/>
            <a:ext cx="7231370" cy="1537751"/>
          </a:xfrm>
          <a:prstGeom prst="rect">
            <a:avLst/>
          </a:prstGeom>
          <a:noFill/>
          <a:ln w="9525">
            <a:noFill/>
            <a:miter lim="800000"/>
            <a:headEnd/>
            <a:tailEnd/>
          </a:ln>
        </p:spPr>
      </p:pic>
    </p:spTree>
    <p:extLst>
      <p:ext uri="{BB962C8B-B14F-4D97-AF65-F5344CB8AC3E}">
        <p14:creationId xmlns:p14="http://schemas.microsoft.com/office/powerpoint/2010/main" val="1169765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11.3</a:t>
            </a:r>
            <a:r>
              <a:rPr lang="zh-CN" altLang="en-US" dirty="0"/>
              <a:t>  机器学习的最新发展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计算机视觉（</a:t>
            </a:r>
            <a:r>
              <a:rPr lang="en-US" altLang="zh-CN" dirty="0"/>
              <a:t>2012</a:t>
            </a:r>
            <a:r>
              <a:rPr lang="zh-CN" altLang="en-US" dirty="0"/>
              <a:t>）</a:t>
            </a:r>
            <a:endParaRPr lang="en-US" altLang="zh-CN" dirty="0"/>
          </a:p>
        </p:txBody>
      </p:sp>
      <p:pic>
        <p:nvPicPr>
          <p:cNvPr id="3" name="Picture 2">
            <a:extLst>
              <a:ext uri="{FF2B5EF4-FFF2-40B4-BE49-F238E27FC236}">
                <a16:creationId xmlns:a16="http://schemas.microsoft.com/office/drawing/2014/main" id="{A4F652B7-73FB-417A-BBA5-A87A26A83921}"/>
              </a:ext>
            </a:extLst>
          </p:cNvPr>
          <p:cNvPicPr>
            <a:picLocks noChangeAspect="1" noChangeArrowheads="1"/>
          </p:cNvPicPr>
          <p:nvPr/>
        </p:nvPicPr>
        <p:blipFill>
          <a:blip r:embed="rId2" cstate="print"/>
          <a:srcRect/>
          <a:stretch>
            <a:fillRect/>
          </a:stretch>
        </p:blipFill>
        <p:spPr bwMode="auto">
          <a:xfrm>
            <a:off x="1638783" y="812229"/>
            <a:ext cx="8914434" cy="2376466"/>
          </a:xfrm>
          <a:prstGeom prst="rect">
            <a:avLst/>
          </a:prstGeom>
          <a:noFill/>
          <a:ln w="9525">
            <a:noFill/>
            <a:miter lim="800000"/>
            <a:headEnd/>
            <a:tailEnd/>
          </a:ln>
        </p:spPr>
      </p:pic>
      <p:pic>
        <p:nvPicPr>
          <p:cNvPr id="9" name="Picture 3">
            <a:extLst>
              <a:ext uri="{FF2B5EF4-FFF2-40B4-BE49-F238E27FC236}">
                <a16:creationId xmlns:a16="http://schemas.microsoft.com/office/drawing/2014/main" id="{F55200EF-770B-4580-9416-12CCCD64452B}"/>
              </a:ext>
            </a:extLst>
          </p:cNvPr>
          <p:cNvPicPr>
            <a:picLocks noChangeAspect="1" noChangeArrowheads="1"/>
          </p:cNvPicPr>
          <p:nvPr/>
        </p:nvPicPr>
        <p:blipFill>
          <a:blip r:embed="rId3" cstate="print"/>
          <a:srcRect/>
          <a:stretch>
            <a:fillRect/>
          </a:stretch>
        </p:blipFill>
        <p:spPr bwMode="auto">
          <a:xfrm>
            <a:off x="426720" y="4839742"/>
            <a:ext cx="6669158" cy="1724150"/>
          </a:xfrm>
          <a:prstGeom prst="rect">
            <a:avLst/>
          </a:prstGeom>
          <a:noFill/>
          <a:ln w="9525">
            <a:noFill/>
            <a:miter lim="800000"/>
            <a:headEnd/>
            <a:tailEnd/>
          </a:ln>
        </p:spPr>
      </p:pic>
      <p:sp>
        <p:nvSpPr>
          <p:cNvPr id="11" name="内容占位符 2">
            <a:extLst>
              <a:ext uri="{FF2B5EF4-FFF2-40B4-BE49-F238E27FC236}">
                <a16:creationId xmlns:a16="http://schemas.microsoft.com/office/drawing/2014/main" id="{916BD658-8024-44B9-8132-E3EA58F4AA04}"/>
              </a:ext>
            </a:extLst>
          </p:cNvPr>
          <p:cNvSpPr txBox="1">
            <a:spLocks/>
          </p:cNvSpPr>
          <p:nvPr/>
        </p:nvSpPr>
        <p:spPr>
          <a:xfrm>
            <a:off x="1638783" y="3419856"/>
            <a:ext cx="5833738" cy="11673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400" b="0" i="0" u="none" strike="noStrike" kern="1200" cap="none" spc="0" normalizeH="0" baseline="0" noProof="0">
                <a:ln>
                  <a:noFill/>
                </a:ln>
                <a:solidFill>
                  <a:sysClr val="windowText" lastClr="000000"/>
                </a:solidFill>
                <a:effectLst/>
                <a:uLnTx/>
                <a:uFillTx/>
                <a:latin typeface="Calibri"/>
                <a:ea typeface="黑体" pitchFamily="49" charset="-122"/>
                <a:cs typeface="+mn-cs"/>
              </a:rPr>
              <a:t>ImageNet </a:t>
            </a:r>
            <a:r>
              <a:rPr kumimoji="0" lang="zh-CN" altLang="en-US" sz="2400" b="0" i="0" u="none" strike="noStrike" kern="1200" cap="none" spc="0" normalizeH="0" baseline="0" noProof="0">
                <a:ln>
                  <a:noFill/>
                </a:ln>
                <a:solidFill>
                  <a:sysClr val="windowText" lastClr="000000"/>
                </a:solidFill>
                <a:effectLst/>
                <a:uLnTx/>
                <a:uFillTx/>
                <a:latin typeface="Calibri"/>
                <a:ea typeface="黑体" pitchFamily="49" charset="-122"/>
                <a:cs typeface="+mn-cs"/>
              </a:rPr>
              <a:t>物体分类任务上</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a:ln>
                  <a:noFill/>
                </a:ln>
                <a:solidFill>
                  <a:sysClr val="windowText" lastClr="000000"/>
                </a:solidFill>
                <a:effectLst/>
                <a:uLnTx/>
                <a:uFillTx/>
                <a:latin typeface="Calibri"/>
                <a:ea typeface="黑体" pitchFamily="49" charset="-122"/>
                <a:cs typeface="+mn-cs"/>
              </a:rPr>
              <a:t>物体分类任务 ：</a:t>
            </a:r>
            <a:r>
              <a:rPr kumimoji="0" lang="en-US" altLang="zh-CN" sz="2000" b="0" i="0" u="none" strike="noStrike" kern="1200" cap="none" spc="0" normalizeH="0" baseline="0" noProof="0">
                <a:ln>
                  <a:noFill/>
                </a:ln>
                <a:solidFill>
                  <a:sysClr val="windowText" lastClr="000000"/>
                </a:solidFill>
                <a:effectLst/>
                <a:uLnTx/>
                <a:uFillTx/>
                <a:latin typeface="Calibri"/>
                <a:ea typeface="黑体" pitchFamily="49" charset="-122"/>
                <a:cs typeface="+mn-cs"/>
              </a:rPr>
              <a:t>1000 </a:t>
            </a:r>
            <a:r>
              <a:rPr kumimoji="0" lang="zh-CN" altLang="en-US" sz="2000" b="0" i="0" u="none" strike="noStrike" kern="1200" cap="none" spc="0" normalizeH="0" baseline="0" noProof="0">
                <a:ln>
                  <a:noFill/>
                </a:ln>
                <a:solidFill>
                  <a:sysClr val="windowText" lastClr="000000"/>
                </a:solidFill>
                <a:effectLst/>
                <a:uLnTx/>
                <a:uFillTx/>
                <a:latin typeface="Calibri"/>
                <a:ea typeface="黑体" pitchFamily="49" charset="-122"/>
                <a:cs typeface="+mn-cs"/>
              </a:rPr>
              <a:t>类， </a:t>
            </a:r>
            <a:r>
              <a:rPr kumimoji="0" lang="en-US" altLang="zh-CN" sz="2000" b="0" i="0" u="none" strike="noStrike" kern="1200" cap="none" spc="0" normalizeH="0" baseline="0" noProof="0">
                <a:ln>
                  <a:noFill/>
                </a:ln>
                <a:solidFill>
                  <a:sysClr val="windowText" lastClr="000000"/>
                </a:solidFill>
                <a:effectLst/>
                <a:uLnTx/>
                <a:uFillTx/>
                <a:latin typeface="Calibri"/>
                <a:ea typeface="黑体" pitchFamily="49" charset="-122"/>
                <a:cs typeface="+mn-cs"/>
              </a:rPr>
              <a:t>1,431,167 </a:t>
            </a:r>
            <a:r>
              <a:rPr kumimoji="0" lang="zh-CN" altLang="en-US" sz="2000" b="0" i="0" u="none" strike="noStrike" kern="1200" cap="none" spc="0" normalizeH="0" baseline="0" noProof="0">
                <a:ln>
                  <a:noFill/>
                </a:ln>
                <a:solidFill>
                  <a:sysClr val="windowText" lastClr="000000"/>
                </a:solidFill>
                <a:effectLst/>
                <a:uLnTx/>
                <a:uFillTx/>
                <a:latin typeface="Calibri"/>
                <a:ea typeface="黑体" pitchFamily="49" charset="-122"/>
                <a:cs typeface="+mn-cs"/>
              </a:rPr>
              <a:t>幅</a:t>
            </a:r>
            <a:endParaRPr kumimoji="0" lang="zh-CN" altLang="en-US" sz="2000"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p:txBody>
      </p:sp>
    </p:spTree>
    <p:extLst>
      <p:ext uri="{BB962C8B-B14F-4D97-AF65-F5344CB8AC3E}">
        <p14:creationId xmlns:p14="http://schemas.microsoft.com/office/powerpoint/2010/main" val="840207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11.3</a:t>
            </a:r>
            <a:r>
              <a:rPr lang="zh-CN" altLang="en-US" dirty="0"/>
              <a:t>  机器学习的最新发展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计算机视觉（</a:t>
            </a:r>
            <a:r>
              <a:rPr lang="en-US" altLang="zh-CN" dirty="0"/>
              <a:t>2012</a:t>
            </a:r>
            <a:r>
              <a:rPr lang="zh-CN" altLang="en-US" dirty="0"/>
              <a:t>）</a:t>
            </a:r>
            <a:endParaRPr lang="en-US" altLang="zh-CN" dirty="0"/>
          </a:p>
        </p:txBody>
      </p:sp>
      <p:pic>
        <p:nvPicPr>
          <p:cNvPr id="2" name="Picture 2">
            <a:extLst>
              <a:ext uri="{FF2B5EF4-FFF2-40B4-BE49-F238E27FC236}">
                <a16:creationId xmlns:a16="http://schemas.microsoft.com/office/drawing/2014/main" id="{DE6E948B-184B-4E1A-A879-615859AB5C87}"/>
              </a:ext>
            </a:extLst>
          </p:cNvPr>
          <p:cNvPicPr>
            <a:picLocks noChangeAspect="1" noChangeArrowheads="1"/>
          </p:cNvPicPr>
          <p:nvPr/>
        </p:nvPicPr>
        <p:blipFill>
          <a:blip r:embed="rId2" cstate="print"/>
          <a:srcRect/>
          <a:stretch>
            <a:fillRect/>
          </a:stretch>
        </p:blipFill>
        <p:spPr bwMode="auto">
          <a:xfrm>
            <a:off x="2078798" y="766973"/>
            <a:ext cx="8034403" cy="4760195"/>
          </a:xfrm>
          <a:prstGeom prst="rect">
            <a:avLst/>
          </a:prstGeom>
          <a:noFill/>
          <a:ln w="9525">
            <a:noFill/>
            <a:miter lim="800000"/>
            <a:headEnd/>
            <a:tailEnd/>
          </a:ln>
        </p:spPr>
      </p:pic>
      <p:sp>
        <p:nvSpPr>
          <p:cNvPr id="10" name="标题 1">
            <a:extLst>
              <a:ext uri="{FF2B5EF4-FFF2-40B4-BE49-F238E27FC236}">
                <a16:creationId xmlns:a16="http://schemas.microsoft.com/office/drawing/2014/main" id="{09C80615-ED36-4BE3-92A0-E1B84C2A5EFE}"/>
              </a:ext>
            </a:extLst>
          </p:cNvPr>
          <p:cNvSpPr txBox="1">
            <a:spLocks/>
          </p:cNvSpPr>
          <p:nvPr/>
        </p:nvSpPr>
        <p:spPr>
          <a:xfrm>
            <a:off x="1798320" y="5730939"/>
            <a:ext cx="3810000" cy="612773"/>
          </a:xfrm>
          <a:prstGeom prst="rect">
            <a:avLst/>
          </a:prstGeom>
          <a:solidFill>
            <a:srgbClr val="C00000"/>
          </a:solidFill>
          <a:ln>
            <a:noFill/>
          </a:ln>
        </p:spPr>
        <p:txBody>
          <a:bodyPr anchor="ct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en-US" altLang="zh-CN" sz="2400" b="0" dirty="0">
                <a:solidFill>
                  <a:schemeClr val="bg1"/>
                </a:solidFill>
                <a:latin typeface="Calibri" panose="020F0502020204030204" pitchFamily="34" charset="0"/>
                <a:ea typeface="黑体" panose="02010609060101010101" pitchFamily="49" charset="-122"/>
                <a:cs typeface="Calibri" panose="020F0502020204030204" pitchFamily="34" charset="0"/>
              </a:rPr>
              <a:t>ImageNet</a:t>
            </a:r>
            <a:r>
              <a:rPr lang="zh-CN" altLang="en-US" sz="2400" b="0" dirty="0">
                <a:solidFill>
                  <a:schemeClr val="bg1"/>
                </a:solidFill>
                <a:latin typeface="黑体" panose="02010609060101010101" pitchFamily="49" charset="-122"/>
                <a:ea typeface="黑体" panose="02010609060101010101" pitchFamily="49" charset="-122"/>
              </a:rPr>
              <a:t>物体检测任务</a:t>
            </a:r>
          </a:p>
        </p:txBody>
      </p:sp>
    </p:spTree>
    <p:extLst>
      <p:ext uri="{BB962C8B-B14F-4D97-AF65-F5344CB8AC3E}">
        <p14:creationId xmlns:p14="http://schemas.microsoft.com/office/powerpoint/2010/main" val="1761246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11.3</a:t>
            </a:r>
            <a:r>
              <a:rPr lang="zh-CN" altLang="en-US" dirty="0"/>
              <a:t>  机器学习的最新发展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深度学习</a:t>
            </a:r>
            <a:endParaRPr lang="en-US" altLang="zh-CN" dirty="0"/>
          </a:p>
        </p:txBody>
      </p:sp>
      <p:pic>
        <p:nvPicPr>
          <p:cNvPr id="3" name="Picture 5">
            <a:extLst>
              <a:ext uri="{FF2B5EF4-FFF2-40B4-BE49-F238E27FC236}">
                <a16:creationId xmlns:a16="http://schemas.microsoft.com/office/drawing/2014/main" id="{9308F578-1A34-4D98-B4A6-8C187D01E77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849872" y="753194"/>
            <a:ext cx="8492256" cy="4776894"/>
          </a:xfrm>
          <a:prstGeom prst="rect">
            <a:avLst/>
          </a:prstGeom>
          <a:noFill/>
          <a:ln w="9525">
            <a:noFill/>
            <a:miter lim="800000"/>
            <a:headEnd/>
            <a:tailEnd/>
          </a:ln>
        </p:spPr>
      </p:pic>
    </p:spTree>
    <p:extLst>
      <p:ext uri="{BB962C8B-B14F-4D97-AF65-F5344CB8AC3E}">
        <p14:creationId xmlns:p14="http://schemas.microsoft.com/office/powerpoint/2010/main" val="2816131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11.3</a:t>
            </a:r>
            <a:r>
              <a:rPr lang="zh-CN" altLang="en-US" dirty="0"/>
              <a:t>  机器学习的最新发展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深度学习</a:t>
            </a:r>
            <a:endParaRPr lang="en-US" altLang="zh-CN" dirty="0"/>
          </a:p>
        </p:txBody>
      </p:sp>
      <p:sp>
        <p:nvSpPr>
          <p:cNvPr id="5" name="标题 1">
            <a:extLst>
              <a:ext uri="{FF2B5EF4-FFF2-40B4-BE49-F238E27FC236}">
                <a16:creationId xmlns:a16="http://schemas.microsoft.com/office/drawing/2014/main" id="{78E80668-905A-4601-AC1C-86F6B8D41080}"/>
              </a:ext>
            </a:extLst>
          </p:cNvPr>
          <p:cNvSpPr txBox="1">
            <a:spLocks/>
          </p:cNvSpPr>
          <p:nvPr/>
        </p:nvSpPr>
        <p:spPr>
          <a:xfrm>
            <a:off x="866394" y="5838276"/>
            <a:ext cx="5772912" cy="433832"/>
          </a:xfrm>
          <a:prstGeom prst="rect">
            <a:avLst/>
          </a:prstGeom>
          <a:solidFill>
            <a:srgbClr val="C00000"/>
          </a:solidFill>
          <a:ln>
            <a:noFill/>
          </a:ln>
        </p:spPr>
        <p:txBody>
          <a:bodyPr anchor="ct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en-US" sz="2000" b="0">
                <a:solidFill>
                  <a:schemeClr val="bg1"/>
                </a:solidFill>
                <a:latin typeface="黑体" panose="02010609060101010101" pitchFamily="49" charset="-122"/>
                <a:ea typeface="黑体" panose="02010609060101010101" pitchFamily="49" charset="-122"/>
              </a:rPr>
              <a:t>深度学习、机器学习、人工智能三者关系</a:t>
            </a:r>
            <a:endParaRPr lang="zh-CN" altLang="en-US" sz="2000" b="0" dirty="0">
              <a:solidFill>
                <a:schemeClr val="bg1"/>
              </a:solidFill>
              <a:latin typeface="黑体" panose="02010609060101010101" pitchFamily="49" charset="-122"/>
              <a:ea typeface="黑体" panose="02010609060101010101" pitchFamily="49" charset="-122"/>
            </a:endParaRPr>
          </a:p>
        </p:txBody>
      </p:sp>
      <p:pic>
        <p:nvPicPr>
          <p:cNvPr id="2" name="Picture 2">
            <a:extLst>
              <a:ext uri="{FF2B5EF4-FFF2-40B4-BE49-F238E27FC236}">
                <a16:creationId xmlns:a16="http://schemas.microsoft.com/office/drawing/2014/main" id="{7A1744BA-287E-4F23-B8CA-86184473DE1D}"/>
              </a:ext>
            </a:extLst>
          </p:cNvPr>
          <p:cNvPicPr>
            <a:picLocks noChangeAspect="1" noChangeArrowheads="1"/>
          </p:cNvPicPr>
          <p:nvPr/>
        </p:nvPicPr>
        <p:blipFill>
          <a:blip r:embed="rId2" cstate="print"/>
          <a:srcRect/>
          <a:stretch>
            <a:fillRect/>
          </a:stretch>
        </p:blipFill>
        <p:spPr bwMode="auto">
          <a:xfrm>
            <a:off x="3899791" y="959771"/>
            <a:ext cx="4392417" cy="4330552"/>
          </a:xfrm>
          <a:prstGeom prst="rect">
            <a:avLst/>
          </a:prstGeom>
          <a:noFill/>
          <a:ln w="9525">
            <a:noFill/>
            <a:miter lim="800000"/>
            <a:headEnd/>
            <a:tailEnd/>
          </a:ln>
        </p:spPr>
      </p:pic>
    </p:spTree>
    <p:extLst>
      <p:ext uri="{BB962C8B-B14F-4D97-AF65-F5344CB8AC3E}">
        <p14:creationId xmlns:p14="http://schemas.microsoft.com/office/powerpoint/2010/main" val="2878942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11.3</a:t>
            </a:r>
            <a:r>
              <a:rPr lang="zh-CN" altLang="en-US" dirty="0"/>
              <a:t>  机器学习的最新发展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深度学习</a:t>
            </a:r>
            <a:endParaRPr lang="en-US" altLang="zh-CN" dirty="0"/>
          </a:p>
        </p:txBody>
      </p:sp>
      <p:sp>
        <p:nvSpPr>
          <p:cNvPr id="5" name="标题 1">
            <a:extLst>
              <a:ext uri="{FF2B5EF4-FFF2-40B4-BE49-F238E27FC236}">
                <a16:creationId xmlns:a16="http://schemas.microsoft.com/office/drawing/2014/main" id="{78E80668-905A-4601-AC1C-86F6B8D41080}"/>
              </a:ext>
            </a:extLst>
          </p:cNvPr>
          <p:cNvSpPr txBox="1">
            <a:spLocks/>
          </p:cNvSpPr>
          <p:nvPr/>
        </p:nvSpPr>
        <p:spPr>
          <a:xfrm>
            <a:off x="866394" y="5838276"/>
            <a:ext cx="5772912" cy="433832"/>
          </a:xfrm>
          <a:prstGeom prst="rect">
            <a:avLst/>
          </a:prstGeom>
          <a:solidFill>
            <a:srgbClr val="C00000"/>
          </a:solidFill>
          <a:ln>
            <a:noFill/>
          </a:ln>
        </p:spPr>
        <p:txBody>
          <a:bodyPr anchor="ct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en-US" sz="2000" b="0" dirty="0">
                <a:solidFill>
                  <a:schemeClr val="bg1"/>
                </a:solidFill>
                <a:latin typeface="黑体" panose="02010609060101010101" pitchFamily="49" charset="-122"/>
                <a:ea typeface="黑体" panose="02010609060101010101" pitchFamily="49" charset="-122"/>
              </a:rPr>
              <a:t>典型深度学习工作流程</a:t>
            </a:r>
          </a:p>
        </p:txBody>
      </p:sp>
      <p:pic>
        <p:nvPicPr>
          <p:cNvPr id="3" name="Picture 2">
            <a:extLst>
              <a:ext uri="{FF2B5EF4-FFF2-40B4-BE49-F238E27FC236}">
                <a16:creationId xmlns:a16="http://schemas.microsoft.com/office/drawing/2014/main" id="{7621FF1E-B37A-4D43-86AB-EF208FF717E2}"/>
              </a:ext>
            </a:extLst>
          </p:cNvPr>
          <p:cNvPicPr>
            <a:picLocks noChangeAspect="1" noChangeArrowheads="1"/>
          </p:cNvPicPr>
          <p:nvPr/>
        </p:nvPicPr>
        <p:blipFill>
          <a:blip r:embed="rId2" cstate="print"/>
          <a:srcRect/>
          <a:stretch>
            <a:fillRect/>
          </a:stretch>
        </p:blipFill>
        <p:spPr bwMode="auto">
          <a:xfrm>
            <a:off x="2802084" y="693564"/>
            <a:ext cx="6587832" cy="4862965"/>
          </a:xfrm>
          <a:prstGeom prst="rect">
            <a:avLst/>
          </a:prstGeom>
          <a:noFill/>
          <a:ln w="9525">
            <a:noFill/>
            <a:miter lim="800000"/>
            <a:headEnd/>
            <a:tailEnd/>
          </a:ln>
        </p:spPr>
      </p:pic>
    </p:spTree>
    <p:extLst>
      <p:ext uri="{BB962C8B-B14F-4D97-AF65-F5344CB8AC3E}">
        <p14:creationId xmlns:p14="http://schemas.microsoft.com/office/powerpoint/2010/main" val="2701001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11.3</a:t>
            </a:r>
            <a:r>
              <a:rPr lang="zh-CN" altLang="en-US" dirty="0"/>
              <a:t>  机器学习的最新发展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深度学习</a:t>
            </a:r>
            <a:endParaRPr lang="en-US" altLang="zh-CN" dirty="0"/>
          </a:p>
        </p:txBody>
      </p:sp>
      <p:sp>
        <p:nvSpPr>
          <p:cNvPr id="5" name="标题 1">
            <a:extLst>
              <a:ext uri="{FF2B5EF4-FFF2-40B4-BE49-F238E27FC236}">
                <a16:creationId xmlns:a16="http://schemas.microsoft.com/office/drawing/2014/main" id="{78E80668-905A-4601-AC1C-86F6B8D41080}"/>
              </a:ext>
            </a:extLst>
          </p:cNvPr>
          <p:cNvSpPr txBox="1">
            <a:spLocks/>
          </p:cNvSpPr>
          <p:nvPr/>
        </p:nvSpPr>
        <p:spPr>
          <a:xfrm>
            <a:off x="866394" y="5838276"/>
            <a:ext cx="5772912" cy="433832"/>
          </a:xfrm>
          <a:prstGeom prst="rect">
            <a:avLst/>
          </a:prstGeom>
          <a:solidFill>
            <a:srgbClr val="C00000"/>
          </a:solidFill>
          <a:ln>
            <a:noFill/>
          </a:ln>
        </p:spPr>
        <p:txBody>
          <a:bodyPr anchor="ct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en-US" sz="2000" b="0" dirty="0">
                <a:solidFill>
                  <a:schemeClr val="bg1"/>
                </a:solidFill>
                <a:latin typeface="黑体" panose="02010609060101010101" pitchFamily="49" charset="-122"/>
                <a:ea typeface="黑体" panose="02010609060101010101" pitchFamily="49" charset="-122"/>
              </a:rPr>
              <a:t>机器学习与深度学习的区别</a:t>
            </a:r>
          </a:p>
        </p:txBody>
      </p:sp>
      <p:pic>
        <p:nvPicPr>
          <p:cNvPr id="2" name="Picture 2">
            <a:extLst>
              <a:ext uri="{FF2B5EF4-FFF2-40B4-BE49-F238E27FC236}">
                <a16:creationId xmlns:a16="http://schemas.microsoft.com/office/drawing/2014/main" id="{C98BB4C5-1106-476E-86EE-05681900EDA2}"/>
              </a:ext>
            </a:extLst>
          </p:cNvPr>
          <p:cNvPicPr>
            <a:picLocks noChangeAspect="1" noChangeArrowheads="1"/>
          </p:cNvPicPr>
          <p:nvPr/>
        </p:nvPicPr>
        <p:blipFill>
          <a:blip r:embed="rId2" cstate="print"/>
          <a:srcRect/>
          <a:stretch>
            <a:fillRect/>
          </a:stretch>
        </p:blipFill>
        <p:spPr bwMode="auto">
          <a:xfrm>
            <a:off x="1901100" y="910990"/>
            <a:ext cx="8389800" cy="4465682"/>
          </a:xfrm>
          <a:prstGeom prst="rect">
            <a:avLst/>
          </a:prstGeom>
          <a:noFill/>
          <a:ln w="9525">
            <a:noFill/>
            <a:miter lim="800000"/>
            <a:headEnd/>
            <a:tailEnd/>
          </a:ln>
        </p:spPr>
      </p:pic>
    </p:spTree>
    <p:extLst>
      <p:ext uri="{BB962C8B-B14F-4D97-AF65-F5344CB8AC3E}">
        <p14:creationId xmlns:p14="http://schemas.microsoft.com/office/powerpoint/2010/main" val="213521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11.3</a:t>
            </a:r>
            <a:r>
              <a:rPr lang="zh-CN" altLang="en-US" dirty="0"/>
              <a:t>  机器学习的最新发展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机器学习的今天与未来</a:t>
            </a:r>
            <a:endParaRPr lang="en-US" altLang="zh-CN" dirty="0"/>
          </a:p>
        </p:txBody>
      </p:sp>
      <p:pic>
        <p:nvPicPr>
          <p:cNvPr id="3" name="Picture 2">
            <a:extLst>
              <a:ext uri="{FF2B5EF4-FFF2-40B4-BE49-F238E27FC236}">
                <a16:creationId xmlns:a16="http://schemas.microsoft.com/office/drawing/2014/main" id="{2198233B-0D1A-49AC-AB02-FFAD439D6C5B}"/>
              </a:ext>
            </a:extLst>
          </p:cNvPr>
          <p:cNvPicPr>
            <a:picLocks noChangeAspect="1" noChangeArrowheads="1"/>
          </p:cNvPicPr>
          <p:nvPr/>
        </p:nvPicPr>
        <p:blipFill>
          <a:blip r:embed="rId2" cstate="print"/>
          <a:srcRect/>
          <a:stretch>
            <a:fillRect/>
          </a:stretch>
        </p:blipFill>
        <p:spPr bwMode="auto">
          <a:xfrm>
            <a:off x="1869963" y="687418"/>
            <a:ext cx="8452073" cy="4859942"/>
          </a:xfrm>
          <a:prstGeom prst="rect">
            <a:avLst/>
          </a:prstGeom>
          <a:noFill/>
          <a:ln w="9525">
            <a:noFill/>
            <a:miter lim="800000"/>
            <a:headEnd/>
            <a:tailEnd/>
          </a:ln>
        </p:spPr>
      </p:pic>
    </p:spTree>
    <p:extLst>
      <p:ext uri="{BB962C8B-B14F-4D97-AF65-F5344CB8AC3E}">
        <p14:creationId xmlns:p14="http://schemas.microsoft.com/office/powerpoint/2010/main" val="2216076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11.3</a:t>
            </a:r>
            <a:r>
              <a:rPr lang="zh-CN" altLang="en-US" dirty="0"/>
              <a:t>  机器学习的最新发展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机器学习的今天与未来</a:t>
            </a:r>
            <a:endParaRPr lang="en-US" altLang="zh-CN" dirty="0"/>
          </a:p>
        </p:txBody>
      </p:sp>
      <p:pic>
        <p:nvPicPr>
          <p:cNvPr id="2" name="Picture 3">
            <a:extLst>
              <a:ext uri="{FF2B5EF4-FFF2-40B4-BE49-F238E27FC236}">
                <a16:creationId xmlns:a16="http://schemas.microsoft.com/office/drawing/2014/main" id="{5C5BDB22-7435-4286-9029-3269BD4EE477}"/>
              </a:ext>
            </a:extLst>
          </p:cNvPr>
          <p:cNvPicPr>
            <a:picLocks noChangeAspect="1" noChangeArrowheads="1"/>
          </p:cNvPicPr>
          <p:nvPr/>
        </p:nvPicPr>
        <p:blipFill>
          <a:blip r:embed="rId2" cstate="print"/>
          <a:srcRect/>
          <a:stretch>
            <a:fillRect/>
          </a:stretch>
        </p:blipFill>
        <p:spPr bwMode="auto">
          <a:xfrm>
            <a:off x="0" y="-1"/>
            <a:ext cx="12192000" cy="6858001"/>
          </a:xfrm>
          <a:prstGeom prst="rect">
            <a:avLst/>
          </a:prstGeom>
          <a:noFill/>
          <a:ln w="9525">
            <a:noFill/>
            <a:miter lim="800000"/>
            <a:headEnd/>
            <a:tailEnd/>
          </a:ln>
        </p:spPr>
      </p:pic>
    </p:spTree>
    <p:extLst>
      <p:ext uri="{BB962C8B-B14F-4D97-AF65-F5344CB8AC3E}">
        <p14:creationId xmlns:p14="http://schemas.microsoft.com/office/powerpoint/2010/main" val="2463007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11.3</a:t>
            </a:r>
            <a:r>
              <a:rPr lang="zh-CN" altLang="en-US" dirty="0"/>
              <a:t>  机器学习的最新发展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书籍推荐</a:t>
            </a:r>
            <a:endParaRPr lang="en-US" altLang="zh-CN" dirty="0"/>
          </a:p>
        </p:txBody>
      </p:sp>
      <p:pic>
        <p:nvPicPr>
          <p:cNvPr id="2" name="Picture 2">
            <a:extLst>
              <a:ext uri="{FF2B5EF4-FFF2-40B4-BE49-F238E27FC236}">
                <a16:creationId xmlns:a16="http://schemas.microsoft.com/office/drawing/2014/main" id="{72D091F1-83BB-4B4E-AF3A-A36BF816A022}"/>
              </a:ext>
            </a:extLst>
          </p:cNvPr>
          <p:cNvPicPr>
            <a:picLocks noChangeAspect="1" noChangeArrowheads="1"/>
          </p:cNvPicPr>
          <p:nvPr/>
        </p:nvPicPr>
        <p:blipFill>
          <a:blip r:embed="rId2" cstate="print"/>
          <a:srcRect/>
          <a:stretch>
            <a:fillRect/>
          </a:stretch>
        </p:blipFill>
        <p:spPr bwMode="auto">
          <a:xfrm>
            <a:off x="2027702" y="1051550"/>
            <a:ext cx="3230099" cy="4434542"/>
          </a:xfrm>
          <a:prstGeom prst="rect">
            <a:avLst/>
          </a:prstGeom>
          <a:ln>
            <a:noFill/>
          </a:ln>
          <a:effectLst>
            <a:outerShdw blurRad="190500" algn="tl" rotWithShape="0">
              <a:srgbClr val="000000">
                <a:alpha val="70000"/>
              </a:srgbClr>
            </a:outerShdw>
          </a:effectLst>
        </p:spPr>
      </p:pic>
      <p:pic>
        <p:nvPicPr>
          <p:cNvPr id="8" name="Picture 3">
            <a:extLst>
              <a:ext uri="{FF2B5EF4-FFF2-40B4-BE49-F238E27FC236}">
                <a16:creationId xmlns:a16="http://schemas.microsoft.com/office/drawing/2014/main" id="{AFD514C0-71EA-42B8-8EEA-2799CAB7DAC7}"/>
              </a:ext>
            </a:extLst>
          </p:cNvPr>
          <p:cNvPicPr>
            <a:picLocks noChangeAspect="1" noChangeArrowheads="1"/>
          </p:cNvPicPr>
          <p:nvPr/>
        </p:nvPicPr>
        <p:blipFill>
          <a:blip r:embed="rId3" cstate="print"/>
          <a:srcRect/>
          <a:stretch>
            <a:fillRect/>
          </a:stretch>
        </p:blipFill>
        <p:spPr bwMode="auto">
          <a:xfrm>
            <a:off x="6934200" y="1051550"/>
            <a:ext cx="3791364" cy="44345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30479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zh-CN" altLang="en-US"/>
              <a:t>开篇实例</a:t>
            </a:r>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房子应该标价多少？</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pic>
        <p:nvPicPr>
          <p:cNvPr id="2" name="Picture 2">
            <a:extLst>
              <a:ext uri="{FF2B5EF4-FFF2-40B4-BE49-F238E27FC236}">
                <a16:creationId xmlns:a16="http://schemas.microsoft.com/office/drawing/2014/main" id="{FFD95077-FCA8-45AD-8B3C-E9F332D8F9C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28513" y="1075071"/>
            <a:ext cx="3468151" cy="216458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63B600B1-BA3F-481E-9F21-B6A6AB5ECF4B}"/>
              </a:ext>
            </a:extLst>
          </p:cNvPr>
          <p:cNvPicPr/>
          <p:nvPr/>
        </p:nvPicPr>
        <p:blipFill>
          <a:blip r:embed="rId3" cstate="print"/>
          <a:srcRect/>
          <a:stretch>
            <a:fillRect/>
          </a:stretch>
        </p:blipFill>
        <p:spPr bwMode="auto">
          <a:xfrm>
            <a:off x="5291327" y="1010693"/>
            <a:ext cx="6170757" cy="3305275"/>
          </a:xfrm>
          <a:prstGeom prst="rect">
            <a:avLst/>
          </a:prstGeom>
          <a:noFill/>
          <a:ln w="9525">
            <a:noFill/>
            <a:miter lim="800000"/>
            <a:headEnd/>
            <a:tailEnd/>
          </a:ln>
        </p:spPr>
      </p:pic>
      <p:sp>
        <p:nvSpPr>
          <p:cNvPr id="7" name="矩形 6">
            <a:extLst>
              <a:ext uri="{FF2B5EF4-FFF2-40B4-BE49-F238E27FC236}">
                <a16:creationId xmlns:a16="http://schemas.microsoft.com/office/drawing/2014/main" id="{08F2D424-E15D-419B-B567-CA6C8CD1217C}"/>
              </a:ext>
            </a:extLst>
          </p:cNvPr>
          <p:cNvSpPr/>
          <p:nvPr/>
        </p:nvSpPr>
        <p:spPr>
          <a:xfrm>
            <a:off x="728513" y="4452204"/>
            <a:ext cx="5562069" cy="1569660"/>
          </a:xfrm>
          <a:prstGeom prst="rect">
            <a:avLst/>
          </a:prstGeom>
          <a:solidFill>
            <a:schemeClr val="tx2"/>
          </a:solid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zh-CN" sz="2400" dirty="0">
                <a:solidFill>
                  <a:schemeClr val="bg1"/>
                </a:solidFill>
                <a:latin typeface="黑体" panose="02010609060101010101" pitchFamily="49" charset="-122"/>
                <a:ea typeface="黑体" panose="02010609060101010101" pitchFamily="49" charset="-122"/>
              </a:rPr>
              <a:t>现在有一栋房子需要售卖</a:t>
            </a:r>
            <a:r>
              <a:rPr lang="zh-CN" altLang="en-US" sz="2400" dirty="0">
                <a:solidFill>
                  <a:schemeClr val="bg1"/>
                </a:solidFill>
                <a:latin typeface="黑体" panose="02010609060101010101" pitchFamily="49" charset="-122"/>
                <a:ea typeface="黑体" panose="02010609060101010101" pitchFamily="49" charset="-122"/>
              </a:rPr>
              <a:t>，</a:t>
            </a:r>
            <a:endParaRPr lang="en-US" altLang="zh-CN" sz="2400" dirty="0">
              <a:solidFill>
                <a:schemeClr val="bg1"/>
              </a:solidFill>
              <a:latin typeface="黑体" panose="02010609060101010101" pitchFamily="49" charset="-122"/>
              <a:ea typeface="黑体" panose="02010609060101010101" pitchFamily="49" charset="-122"/>
            </a:endParaRPr>
          </a:p>
          <a:p>
            <a:r>
              <a:rPr lang="zh-CN" altLang="zh-CN" sz="2400" dirty="0">
                <a:solidFill>
                  <a:schemeClr val="bg1"/>
                </a:solidFill>
                <a:latin typeface="黑体" panose="02010609060101010101" pitchFamily="49" charset="-122"/>
                <a:ea typeface="黑体" panose="02010609060101010101" pitchFamily="49" charset="-122"/>
              </a:rPr>
              <a:t>应该给它标上多大的价格？</a:t>
            </a:r>
            <a:endParaRPr lang="en-US" altLang="zh-CN" sz="2400" dirty="0">
              <a:solidFill>
                <a:schemeClr val="bg1"/>
              </a:solidFill>
              <a:latin typeface="黑体" panose="02010609060101010101" pitchFamily="49" charset="-122"/>
              <a:ea typeface="黑体" panose="02010609060101010101" pitchFamily="49" charset="-122"/>
            </a:endParaRPr>
          </a:p>
          <a:p>
            <a:r>
              <a:rPr lang="zh-CN" altLang="zh-CN" sz="2400" dirty="0">
                <a:solidFill>
                  <a:schemeClr val="bg1"/>
                </a:solidFill>
                <a:latin typeface="黑体" panose="02010609060101010101" pitchFamily="49" charset="-122"/>
                <a:ea typeface="黑体" panose="02010609060101010101" pitchFamily="49" charset="-122"/>
              </a:rPr>
              <a:t>房子的面积是</a:t>
            </a:r>
            <a:r>
              <a:rPr lang="en-US" altLang="zh-CN" sz="2400" b="1" u="sng" dirty="0">
                <a:solidFill>
                  <a:schemeClr val="bg1"/>
                </a:solidFill>
                <a:latin typeface="黑体" panose="02010609060101010101" pitchFamily="49" charset="-122"/>
                <a:ea typeface="黑体" panose="02010609060101010101" pitchFamily="49" charset="-122"/>
              </a:rPr>
              <a:t>150</a:t>
            </a:r>
            <a:r>
              <a:rPr lang="zh-CN" altLang="zh-CN" sz="2400" b="1" u="sng" dirty="0">
                <a:solidFill>
                  <a:schemeClr val="bg1"/>
                </a:solidFill>
                <a:latin typeface="黑体" panose="02010609060101010101" pitchFamily="49" charset="-122"/>
                <a:ea typeface="黑体" panose="02010609060101010101" pitchFamily="49" charset="-122"/>
              </a:rPr>
              <a:t>平方米</a:t>
            </a:r>
            <a:endParaRPr lang="en-US" altLang="zh-CN" sz="2400" b="1" u="sng" dirty="0">
              <a:solidFill>
                <a:schemeClr val="bg1"/>
              </a:solidFill>
              <a:latin typeface="黑体" panose="02010609060101010101" pitchFamily="49" charset="-122"/>
              <a:ea typeface="黑体" panose="02010609060101010101" pitchFamily="49" charset="-122"/>
            </a:endParaRPr>
          </a:p>
          <a:p>
            <a:r>
              <a:rPr lang="zh-CN" altLang="en-US" sz="2400" dirty="0">
                <a:solidFill>
                  <a:schemeClr val="bg1"/>
                </a:solidFill>
                <a:latin typeface="黑体" panose="02010609060101010101" pitchFamily="49" charset="-122"/>
                <a:ea typeface="黑体" panose="02010609060101010101" pitchFamily="49" charset="-122"/>
              </a:rPr>
              <a:t>标注</a:t>
            </a:r>
            <a:r>
              <a:rPr lang="zh-CN" altLang="zh-CN" sz="2400" dirty="0">
                <a:solidFill>
                  <a:schemeClr val="bg1"/>
                </a:solidFill>
                <a:latin typeface="黑体" panose="02010609060101010101" pitchFamily="49" charset="-122"/>
                <a:ea typeface="黑体" panose="02010609060101010101" pitchFamily="49" charset="-122"/>
              </a:rPr>
              <a:t>价格是</a:t>
            </a:r>
            <a:r>
              <a:rPr lang="en-US" altLang="zh-CN" sz="2400" dirty="0">
                <a:solidFill>
                  <a:schemeClr val="bg1"/>
                </a:solidFill>
                <a:latin typeface="黑体" panose="02010609060101010101" pitchFamily="49" charset="-122"/>
                <a:ea typeface="黑体" panose="02010609060101010101" pitchFamily="49" charset="-122"/>
              </a:rPr>
              <a:t>70</a:t>
            </a:r>
            <a:r>
              <a:rPr lang="zh-CN" altLang="zh-CN" sz="2400" dirty="0">
                <a:solidFill>
                  <a:schemeClr val="bg1"/>
                </a:solidFill>
                <a:latin typeface="黑体" panose="02010609060101010101" pitchFamily="49" charset="-122"/>
                <a:ea typeface="黑体" panose="02010609060101010101" pitchFamily="49" charset="-122"/>
              </a:rPr>
              <a:t>万，</a:t>
            </a:r>
            <a:r>
              <a:rPr lang="en-US" altLang="zh-CN" sz="2400" dirty="0">
                <a:solidFill>
                  <a:schemeClr val="bg1"/>
                </a:solidFill>
                <a:latin typeface="黑体" panose="02010609060101010101" pitchFamily="49" charset="-122"/>
                <a:ea typeface="黑体" panose="02010609060101010101" pitchFamily="49" charset="-122"/>
              </a:rPr>
              <a:t>80</a:t>
            </a:r>
            <a:r>
              <a:rPr lang="zh-CN" altLang="zh-CN" sz="2400" dirty="0">
                <a:solidFill>
                  <a:schemeClr val="bg1"/>
                </a:solidFill>
                <a:latin typeface="黑体" panose="02010609060101010101" pitchFamily="49" charset="-122"/>
                <a:ea typeface="黑体" panose="02010609060101010101" pitchFamily="49" charset="-122"/>
              </a:rPr>
              <a:t>万，还是</a:t>
            </a:r>
            <a:r>
              <a:rPr lang="en-US" altLang="zh-CN" sz="2400" dirty="0">
                <a:solidFill>
                  <a:schemeClr val="bg1"/>
                </a:solidFill>
                <a:latin typeface="黑体" panose="02010609060101010101" pitchFamily="49" charset="-122"/>
                <a:ea typeface="黑体" panose="02010609060101010101" pitchFamily="49" charset="-122"/>
              </a:rPr>
              <a:t>90</a:t>
            </a:r>
            <a:r>
              <a:rPr lang="zh-CN" altLang="zh-CN" sz="2400" dirty="0">
                <a:solidFill>
                  <a:schemeClr val="bg1"/>
                </a:solidFill>
                <a:latin typeface="黑体" panose="02010609060101010101" pitchFamily="49" charset="-122"/>
                <a:ea typeface="黑体" panose="02010609060101010101" pitchFamily="49" charset="-122"/>
              </a:rPr>
              <a:t>万？</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4" name="文本框 13">
            <a:extLst>
              <a:ext uri="{FF2B5EF4-FFF2-40B4-BE49-F238E27FC236}">
                <a16:creationId xmlns:a16="http://schemas.microsoft.com/office/drawing/2014/main" id="{DFC75231-D9EB-4A0E-A6AB-95E44DD80364}"/>
              </a:ext>
            </a:extLst>
          </p:cNvPr>
          <p:cNvSpPr txBox="1"/>
          <p:nvPr/>
        </p:nvSpPr>
        <p:spPr>
          <a:xfrm>
            <a:off x="4726361" y="830655"/>
            <a:ext cx="1800493" cy="369332"/>
          </a:xfrm>
          <a:prstGeom prst="rect">
            <a:avLst/>
          </a:prstGeom>
          <a:noFill/>
        </p:spPr>
        <p:txBody>
          <a:bodyPr wrap="none" rtlCol="0">
            <a:spAutoFit/>
          </a:bodyPr>
          <a:lstStyle/>
          <a:p>
            <a:r>
              <a:rPr lang="zh-CN" altLang="en-US" dirty="0"/>
              <a:t>面积（平方米）</a:t>
            </a:r>
          </a:p>
        </p:txBody>
      </p:sp>
      <p:sp>
        <p:nvSpPr>
          <p:cNvPr id="16" name="文本框 15">
            <a:extLst>
              <a:ext uri="{FF2B5EF4-FFF2-40B4-BE49-F238E27FC236}">
                <a16:creationId xmlns:a16="http://schemas.microsoft.com/office/drawing/2014/main" id="{D1108123-0750-4E36-B5D5-447AF2A98302}"/>
              </a:ext>
            </a:extLst>
          </p:cNvPr>
          <p:cNvSpPr txBox="1"/>
          <p:nvPr/>
        </p:nvSpPr>
        <p:spPr>
          <a:xfrm>
            <a:off x="9831465" y="4334983"/>
            <a:ext cx="1569660" cy="369332"/>
          </a:xfrm>
          <a:prstGeom prst="rect">
            <a:avLst/>
          </a:prstGeom>
          <a:noFill/>
        </p:spPr>
        <p:txBody>
          <a:bodyPr wrap="none" rtlCol="0">
            <a:spAutoFit/>
          </a:bodyPr>
          <a:lstStyle/>
          <a:p>
            <a:r>
              <a:rPr lang="zh-CN" altLang="en-US" dirty="0"/>
              <a:t>价格（千元）</a:t>
            </a:r>
          </a:p>
        </p:txBody>
      </p:sp>
    </p:spTree>
    <p:extLst>
      <p:ext uri="{BB962C8B-B14F-4D97-AF65-F5344CB8AC3E}">
        <p14:creationId xmlns:p14="http://schemas.microsoft.com/office/powerpoint/2010/main" val="3799083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a:xfrm>
            <a:off x="6295131" y="993815"/>
            <a:ext cx="4801847" cy="755650"/>
          </a:xfrm>
        </p:spPr>
        <p:txBody>
          <a:bodyPr>
            <a:normAutofit/>
          </a:bodyPr>
          <a:lstStyle/>
          <a:p>
            <a:r>
              <a:rPr lang="zh-CN" altLang="en-US" dirty="0"/>
              <a:t>机器学习的发展历史</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2334234"/>
            <a:ext cx="4801847" cy="755650"/>
          </a:xfrm>
        </p:spPr>
        <p:txBody>
          <a:bodyPr>
            <a:normAutofit/>
          </a:bodyPr>
          <a:lstStyle/>
          <a:p>
            <a:r>
              <a:rPr lang="zh-CN" altLang="en-US" dirty="0">
                <a:latin typeface="Calibri" panose="020F0502020204030204" pitchFamily="34" charset="0"/>
              </a:rPr>
              <a:t>机器学习的方法</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31" y="3674653"/>
            <a:ext cx="4801847" cy="755650"/>
          </a:xfrm>
        </p:spPr>
        <p:txBody>
          <a:bodyPr vert="horz" lIns="91440" tIns="45720" rIns="91440" bIns="45720" rtlCol="0" anchor="ctr">
            <a:normAutofit/>
          </a:bodyPr>
          <a:lstStyle/>
          <a:p>
            <a:pPr marL="0" indent="0">
              <a:buNone/>
            </a:pPr>
            <a:r>
              <a:rPr lang="zh-CN" altLang="en-US" dirty="0">
                <a:latin typeface="Calibri" panose="020F0502020204030204" pitchFamily="34" charset="0"/>
              </a:rPr>
              <a:t>机器学习最新发展</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a:xfrm>
            <a:off x="5084074" y="1042583"/>
            <a:ext cx="741082" cy="755650"/>
          </a:xfrm>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383002"/>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3723421"/>
            <a:ext cx="741082" cy="755650"/>
          </a:xfrm>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400" dirty="0">
                <a:solidFill>
                  <a:schemeClr val="bg1"/>
                </a:solidFill>
              </a:rPr>
              <a:t>第 </a:t>
            </a:r>
            <a:r>
              <a:rPr lang="en-US" altLang="zh-CN" sz="2400" dirty="0">
                <a:solidFill>
                  <a:schemeClr val="bg1"/>
                </a:solidFill>
              </a:rPr>
              <a:t>11 </a:t>
            </a:r>
            <a:r>
              <a:rPr lang="zh-CN" altLang="en-US" sz="2400" dirty="0">
                <a:solidFill>
                  <a:schemeClr val="bg1"/>
                </a:solidFill>
              </a:rPr>
              <a:t>章</a:t>
            </a:r>
            <a:br>
              <a:rPr lang="en-US" altLang="zh-CN" sz="5400" dirty="0">
                <a:solidFill>
                  <a:schemeClr val="bg1"/>
                </a:solidFill>
              </a:rPr>
            </a:br>
            <a:r>
              <a:rPr lang="zh-CN" altLang="en-US" sz="3200" dirty="0">
                <a:solidFill>
                  <a:schemeClr val="bg1"/>
                </a:solidFill>
              </a:rPr>
              <a:t>机器学习方法</a:t>
            </a:r>
            <a:endParaRPr lang="zh-CN" altLang="en-US" sz="5400" dirty="0">
              <a:solidFill>
                <a:schemeClr val="bg1"/>
              </a:solidFill>
            </a:endParaRPr>
          </a:p>
        </p:txBody>
      </p:sp>
    </p:spTree>
    <p:extLst>
      <p:ext uri="{BB962C8B-B14F-4D97-AF65-F5344CB8AC3E}">
        <p14:creationId xmlns:p14="http://schemas.microsoft.com/office/powerpoint/2010/main" val="166267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zh-CN" altLang="en-US"/>
              <a:t>开篇实例</a:t>
            </a:r>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网页分类</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pic>
        <p:nvPicPr>
          <p:cNvPr id="3" name="Picture 2">
            <a:extLst>
              <a:ext uri="{FF2B5EF4-FFF2-40B4-BE49-F238E27FC236}">
                <a16:creationId xmlns:a16="http://schemas.microsoft.com/office/drawing/2014/main" id="{8B5055A2-EEFD-464B-A11A-3A38D09A408D}"/>
              </a:ext>
            </a:extLst>
          </p:cNvPr>
          <p:cNvPicPr>
            <a:picLocks noChangeAspect="1" noChangeArrowheads="1"/>
          </p:cNvPicPr>
          <p:nvPr/>
        </p:nvPicPr>
        <p:blipFill>
          <a:blip r:embed="rId2" cstate="print"/>
          <a:srcRect/>
          <a:stretch>
            <a:fillRect/>
          </a:stretch>
        </p:blipFill>
        <p:spPr bwMode="auto">
          <a:xfrm>
            <a:off x="1998816" y="603259"/>
            <a:ext cx="8194367" cy="4938249"/>
          </a:xfrm>
          <a:prstGeom prst="rect">
            <a:avLst/>
          </a:prstGeom>
          <a:noFill/>
          <a:ln w="9525">
            <a:noFill/>
            <a:miter lim="800000"/>
            <a:headEnd/>
            <a:tailEnd/>
          </a:ln>
        </p:spPr>
      </p:pic>
    </p:spTree>
    <p:extLst>
      <p:ext uri="{BB962C8B-B14F-4D97-AF65-F5344CB8AC3E}">
        <p14:creationId xmlns:p14="http://schemas.microsoft.com/office/powerpoint/2010/main" val="3329686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zh-CN" altLang="en-US"/>
              <a:t>开篇实例</a:t>
            </a:r>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机器学习方法</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pic>
        <p:nvPicPr>
          <p:cNvPr id="2" name="Picture 2">
            <a:extLst>
              <a:ext uri="{FF2B5EF4-FFF2-40B4-BE49-F238E27FC236}">
                <a16:creationId xmlns:a16="http://schemas.microsoft.com/office/drawing/2014/main" id="{54BA5D69-43BF-4DCF-8F16-F2A54BBCFA68}"/>
              </a:ext>
            </a:extLst>
          </p:cNvPr>
          <p:cNvPicPr>
            <a:picLocks noChangeAspect="1" noChangeArrowheads="1"/>
          </p:cNvPicPr>
          <p:nvPr/>
        </p:nvPicPr>
        <p:blipFill>
          <a:blip r:embed="rId2" cstate="print"/>
          <a:srcRect/>
          <a:stretch>
            <a:fillRect/>
          </a:stretch>
        </p:blipFill>
        <p:spPr bwMode="auto">
          <a:xfrm>
            <a:off x="571500" y="1058380"/>
            <a:ext cx="6577168" cy="4741240"/>
          </a:xfrm>
          <a:prstGeom prst="rect">
            <a:avLst/>
          </a:prstGeom>
          <a:noFill/>
          <a:ln w="9525">
            <a:noFill/>
            <a:miter lim="800000"/>
            <a:headEnd/>
            <a:tailEnd/>
          </a:ln>
        </p:spPr>
      </p:pic>
      <p:sp>
        <p:nvSpPr>
          <p:cNvPr id="5" name="矩形 4">
            <a:extLst>
              <a:ext uri="{FF2B5EF4-FFF2-40B4-BE49-F238E27FC236}">
                <a16:creationId xmlns:a16="http://schemas.microsoft.com/office/drawing/2014/main" id="{A3885C32-42D6-4FAB-BBD2-B3845169654D}"/>
              </a:ext>
            </a:extLst>
          </p:cNvPr>
          <p:cNvSpPr/>
          <p:nvPr/>
        </p:nvSpPr>
        <p:spPr>
          <a:xfrm>
            <a:off x="7493507" y="1421889"/>
            <a:ext cx="4686300" cy="878574"/>
          </a:xfrm>
          <a:prstGeom prst="rect">
            <a:avLst/>
          </a:prstGeom>
          <a:solidFill>
            <a:srgbClr val="7030A0"/>
          </a:solidFill>
          <a:ln>
            <a:noFill/>
          </a:ln>
        </p:spPr>
        <p:txBody>
          <a:bodyPr wrap="square">
            <a:spAutoFit/>
          </a:bodyPr>
          <a:lstStyle/>
          <a:p>
            <a:pPr>
              <a:lnSpc>
                <a:spcPct val="110000"/>
              </a:lnSpc>
            </a:pPr>
            <a:r>
              <a:rPr lang="zh-CN" altLang="en-US" sz="2400" dirty="0">
                <a:solidFill>
                  <a:schemeClr val="bg1"/>
                </a:solidFill>
                <a:latin typeface="+mj-lt"/>
                <a:ea typeface="黑体" pitchFamily="49" charset="-122"/>
              </a:rPr>
              <a:t>从编程的角度来看，机器学习是一种能自动生成程序的特殊程序。</a:t>
            </a:r>
          </a:p>
        </p:txBody>
      </p:sp>
    </p:spTree>
    <p:extLst>
      <p:ext uri="{BB962C8B-B14F-4D97-AF65-F5344CB8AC3E}">
        <p14:creationId xmlns:p14="http://schemas.microsoft.com/office/powerpoint/2010/main" val="2785592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zh-CN" altLang="en-US"/>
              <a:t>开篇实例</a:t>
            </a:r>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机器学习方法</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grpSp>
        <p:nvGrpSpPr>
          <p:cNvPr id="7" name="组合 6">
            <a:extLst>
              <a:ext uri="{FF2B5EF4-FFF2-40B4-BE49-F238E27FC236}">
                <a16:creationId xmlns:a16="http://schemas.microsoft.com/office/drawing/2014/main" id="{FFEEFC22-AB8A-4069-BC43-915E567B832B}"/>
              </a:ext>
            </a:extLst>
          </p:cNvPr>
          <p:cNvGrpSpPr/>
          <p:nvPr/>
        </p:nvGrpSpPr>
        <p:grpSpPr>
          <a:xfrm>
            <a:off x="268224" y="933588"/>
            <a:ext cx="11582400" cy="4443084"/>
            <a:chOff x="204598" y="971171"/>
            <a:chExt cx="8719477" cy="3838828"/>
          </a:xfrm>
        </p:grpSpPr>
        <p:sp>
          <p:nvSpPr>
            <p:cNvPr id="8" name="TextBox 4">
              <a:extLst>
                <a:ext uri="{FF2B5EF4-FFF2-40B4-BE49-F238E27FC236}">
                  <a16:creationId xmlns:a16="http://schemas.microsoft.com/office/drawing/2014/main" id="{7A9C4C5B-C558-4BF8-B512-2D41280BD3FA}"/>
                </a:ext>
              </a:extLst>
            </p:cNvPr>
            <p:cNvSpPr txBox="1"/>
            <p:nvPr/>
          </p:nvSpPr>
          <p:spPr>
            <a:xfrm>
              <a:off x="3527955" y="2947474"/>
              <a:ext cx="1065823" cy="398879"/>
            </a:xfrm>
            <a:prstGeom prst="rect">
              <a:avLst/>
            </a:prstGeom>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zh-CN" altLang="en-US" sz="2400" dirty="0">
                  <a:latin typeface="+mj-lt"/>
                  <a:ea typeface="黑体" pitchFamily="49" charset="-122"/>
                </a:rPr>
                <a:t>算法模型</a:t>
              </a:r>
            </a:p>
          </p:txBody>
        </p:sp>
        <p:pic>
          <p:nvPicPr>
            <p:cNvPr id="10" name="Picture 2">
              <a:extLst>
                <a:ext uri="{FF2B5EF4-FFF2-40B4-BE49-F238E27FC236}">
                  <a16:creationId xmlns:a16="http://schemas.microsoft.com/office/drawing/2014/main" id="{06D4EF2D-6E2A-4CFF-B2E8-35697D027F3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55576" y="3948161"/>
              <a:ext cx="1152128" cy="859966"/>
            </a:xfrm>
            <a:prstGeom prst="rect">
              <a:avLst/>
            </a:prstGeom>
            <a:ln>
              <a:noFill/>
            </a:ln>
            <a:effectLst>
              <a:outerShdw blurRad="292100" dist="139700" dir="2700000" algn="tl" rotWithShape="0">
                <a:srgbClr val="333333">
                  <a:alpha val="65000"/>
                </a:srgbClr>
              </a:outerShdw>
            </a:effectLst>
          </p:spPr>
        </p:pic>
        <p:pic>
          <p:nvPicPr>
            <p:cNvPr id="11" name="Picture 4">
              <a:extLst>
                <a:ext uri="{FF2B5EF4-FFF2-40B4-BE49-F238E27FC236}">
                  <a16:creationId xmlns:a16="http://schemas.microsoft.com/office/drawing/2014/main" id="{7ECEE0DD-927C-44F2-80D3-5CEDF83457C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63295" y="3948160"/>
              <a:ext cx="932676" cy="861839"/>
            </a:xfrm>
            <a:prstGeom prst="rect">
              <a:avLst/>
            </a:prstGeom>
            <a:ln>
              <a:noFill/>
            </a:ln>
            <a:effectLst>
              <a:outerShdw blurRad="292100" dist="139700" dir="2700000" algn="tl" rotWithShape="0">
                <a:srgbClr val="333333">
                  <a:alpha val="65000"/>
                </a:srgbClr>
              </a:outerShdw>
            </a:effectLst>
          </p:spPr>
        </p:pic>
        <p:pic>
          <p:nvPicPr>
            <p:cNvPr id="12" name="Picture 5">
              <a:extLst>
                <a:ext uri="{FF2B5EF4-FFF2-40B4-BE49-F238E27FC236}">
                  <a16:creationId xmlns:a16="http://schemas.microsoft.com/office/drawing/2014/main" id="{83EF58BD-1C44-4F2E-A359-17EE0BD948F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43415" y="3938323"/>
              <a:ext cx="1284569" cy="865378"/>
            </a:xfrm>
            <a:prstGeom prst="rect">
              <a:avLst/>
            </a:prstGeom>
            <a:ln>
              <a:noFill/>
            </a:ln>
            <a:effectLst>
              <a:outerShdw blurRad="292100" dist="139700" dir="2700000" algn="tl" rotWithShape="0">
                <a:srgbClr val="333333">
                  <a:alpha val="65000"/>
                </a:srgbClr>
              </a:outerShdw>
            </a:effectLst>
          </p:spPr>
        </p:pic>
        <p:pic>
          <p:nvPicPr>
            <p:cNvPr id="13" name="Picture 6">
              <a:extLst>
                <a:ext uri="{FF2B5EF4-FFF2-40B4-BE49-F238E27FC236}">
                  <a16:creationId xmlns:a16="http://schemas.microsoft.com/office/drawing/2014/main" id="{4833478D-A051-4A36-8E8F-BF5120EA0E9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582705" y="3939289"/>
              <a:ext cx="1330869" cy="859946"/>
            </a:xfrm>
            <a:prstGeom prst="rect">
              <a:avLst/>
            </a:prstGeom>
            <a:ln>
              <a:noFill/>
            </a:ln>
            <a:effectLst>
              <a:outerShdw blurRad="292100" dist="139700" dir="2700000" algn="tl" rotWithShape="0">
                <a:srgbClr val="333333">
                  <a:alpha val="65000"/>
                </a:srgbClr>
              </a:outerShdw>
            </a:effectLst>
          </p:spPr>
        </p:pic>
        <p:pic>
          <p:nvPicPr>
            <p:cNvPr id="14" name="Picture 8">
              <a:extLst>
                <a:ext uri="{FF2B5EF4-FFF2-40B4-BE49-F238E27FC236}">
                  <a16:creationId xmlns:a16="http://schemas.microsoft.com/office/drawing/2014/main" id="{ED53528E-2EA6-4EC2-B4B1-8272EFFC320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63620" y="3948160"/>
              <a:ext cx="1074090" cy="834545"/>
            </a:xfrm>
            <a:prstGeom prst="rect">
              <a:avLst/>
            </a:prstGeom>
            <a:ln>
              <a:noFill/>
            </a:ln>
            <a:effectLst>
              <a:outerShdw blurRad="292100" dist="139700" dir="2700000" algn="tl" rotWithShape="0">
                <a:srgbClr val="333333">
                  <a:alpha val="65000"/>
                </a:srgbClr>
              </a:outerShdw>
            </a:effectLst>
          </p:spPr>
        </p:pic>
        <p:pic>
          <p:nvPicPr>
            <p:cNvPr id="15" name="Picture 10">
              <a:extLst>
                <a:ext uri="{FF2B5EF4-FFF2-40B4-BE49-F238E27FC236}">
                  <a16:creationId xmlns:a16="http://schemas.microsoft.com/office/drawing/2014/main" id="{FE824B92-6F04-477E-B338-D65EF80B6B7C}"/>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298452" y="3940575"/>
              <a:ext cx="1080120" cy="831841"/>
            </a:xfrm>
            <a:prstGeom prst="rect">
              <a:avLst/>
            </a:prstGeom>
            <a:ln>
              <a:noFill/>
            </a:ln>
            <a:effectLst>
              <a:outerShdw blurRad="292100" dist="139700" dir="2700000" algn="tl" rotWithShape="0">
                <a:srgbClr val="333333">
                  <a:alpha val="65000"/>
                </a:srgbClr>
              </a:outerShdw>
            </a:effectLst>
          </p:spPr>
        </p:pic>
        <p:sp>
          <p:nvSpPr>
            <p:cNvPr id="16" name="TextBox 19">
              <a:extLst>
                <a:ext uri="{FF2B5EF4-FFF2-40B4-BE49-F238E27FC236}">
                  <a16:creationId xmlns:a16="http://schemas.microsoft.com/office/drawing/2014/main" id="{E1594761-45E3-4470-98C3-A46325F7A8A3}"/>
                </a:ext>
              </a:extLst>
            </p:cNvPr>
            <p:cNvSpPr txBox="1"/>
            <p:nvPr/>
          </p:nvSpPr>
          <p:spPr>
            <a:xfrm>
              <a:off x="5566704" y="2945762"/>
              <a:ext cx="602422" cy="398879"/>
            </a:xfrm>
            <a:prstGeom prst="rect">
              <a:avLst/>
            </a:prstGeom>
          </p:spPr>
          <p:style>
            <a:lnRef idx="0">
              <a:schemeClr val="dk1"/>
            </a:lnRef>
            <a:fillRef idx="3">
              <a:schemeClr val="dk1"/>
            </a:fillRef>
            <a:effectRef idx="3">
              <a:schemeClr val="dk1"/>
            </a:effectRef>
            <a:fontRef idx="minor">
              <a:schemeClr val="lt1"/>
            </a:fontRef>
          </p:style>
          <p:txBody>
            <a:bodyPr wrap="none" rtlCol="0" anchor="ctr">
              <a:spAutoFit/>
            </a:bodyPr>
            <a:lstStyle/>
            <a:p>
              <a:pPr algn="ctr"/>
              <a:r>
                <a:rPr lang="zh-CN" altLang="en-US" sz="2400" dirty="0">
                  <a:latin typeface="+mj-lt"/>
                  <a:ea typeface="黑体" pitchFamily="49" charset="-122"/>
                </a:rPr>
                <a:t>数据</a:t>
              </a:r>
              <a:endParaRPr lang="en-US" altLang="zh-CN" sz="2400" dirty="0">
                <a:latin typeface="+mj-lt"/>
                <a:ea typeface="黑体" pitchFamily="49" charset="-122"/>
              </a:endParaRPr>
            </a:p>
          </p:txBody>
        </p:sp>
        <p:sp>
          <p:nvSpPr>
            <p:cNvPr id="17" name="右箭头 20">
              <a:extLst>
                <a:ext uri="{FF2B5EF4-FFF2-40B4-BE49-F238E27FC236}">
                  <a16:creationId xmlns:a16="http://schemas.microsoft.com/office/drawing/2014/main" id="{61CEC26B-99DD-4C1C-B19D-59FDD2FD3C37}"/>
                </a:ext>
              </a:extLst>
            </p:cNvPr>
            <p:cNvSpPr/>
            <p:nvPr/>
          </p:nvSpPr>
          <p:spPr>
            <a:xfrm rot="16200000">
              <a:off x="3817952" y="3486804"/>
              <a:ext cx="420173" cy="3600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3C46FA89-8DD3-4763-8871-8BC195A91C50}"/>
                </a:ext>
              </a:extLst>
            </p:cNvPr>
            <p:cNvCxnSpPr/>
            <p:nvPr/>
          </p:nvCxnSpPr>
          <p:spPr>
            <a:xfrm>
              <a:off x="204598" y="3765962"/>
              <a:ext cx="868788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9" name="直接箭头连接符 18">
              <a:extLst>
                <a:ext uri="{FF2B5EF4-FFF2-40B4-BE49-F238E27FC236}">
                  <a16:creationId xmlns:a16="http://schemas.microsoft.com/office/drawing/2014/main" id="{61A7F55B-D0AB-4A92-AD4F-5756F9D8F863}"/>
                </a:ext>
              </a:extLst>
            </p:cNvPr>
            <p:cNvCxnSpPr/>
            <p:nvPr/>
          </p:nvCxnSpPr>
          <p:spPr>
            <a:xfrm flipH="1">
              <a:off x="4902431" y="3112968"/>
              <a:ext cx="43204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 name="右箭头 27">
              <a:extLst>
                <a:ext uri="{FF2B5EF4-FFF2-40B4-BE49-F238E27FC236}">
                  <a16:creationId xmlns:a16="http://schemas.microsoft.com/office/drawing/2014/main" id="{BC86388B-75D9-4C99-B198-551FA00D2792}"/>
                </a:ext>
              </a:extLst>
            </p:cNvPr>
            <p:cNvSpPr/>
            <p:nvPr/>
          </p:nvSpPr>
          <p:spPr>
            <a:xfrm rot="16200000">
              <a:off x="5667010" y="3486505"/>
              <a:ext cx="420173" cy="36004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TextBox 29">
              <a:extLst>
                <a:ext uri="{FF2B5EF4-FFF2-40B4-BE49-F238E27FC236}">
                  <a16:creationId xmlns:a16="http://schemas.microsoft.com/office/drawing/2014/main" id="{F22280A7-0DD4-4152-88FB-C697039C73A5}"/>
                </a:ext>
              </a:extLst>
            </p:cNvPr>
            <p:cNvSpPr txBox="1"/>
            <p:nvPr/>
          </p:nvSpPr>
          <p:spPr>
            <a:xfrm>
              <a:off x="1979552" y="2931636"/>
              <a:ext cx="602422" cy="398879"/>
            </a:xfrm>
            <a:prstGeom prst="rect">
              <a:avLst/>
            </a:prstGeom>
          </p:spPr>
          <p:style>
            <a:lnRef idx="2">
              <a:schemeClr val="dk1"/>
            </a:lnRef>
            <a:fillRef idx="1">
              <a:schemeClr val="lt1"/>
            </a:fillRef>
            <a:effectRef idx="0">
              <a:schemeClr val="dk1"/>
            </a:effectRef>
            <a:fontRef idx="minor">
              <a:schemeClr val="dk1"/>
            </a:fontRef>
          </p:style>
          <p:txBody>
            <a:bodyPr wrap="none" rtlCol="0" anchor="ctr">
              <a:spAutoFit/>
            </a:bodyPr>
            <a:lstStyle/>
            <a:p>
              <a:pPr algn="ctr"/>
              <a:r>
                <a:rPr lang="zh-CN" altLang="en-US" sz="2400" dirty="0">
                  <a:latin typeface="+mj-lt"/>
                  <a:ea typeface="黑体" pitchFamily="49" charset="-122"/>
                </a:rPr>
                <a:t>经验</a:t>
              </a:r>
              <a:endParaRPr lang="en-US" altLang="zh-CN" sz="2400" dirty="0">
                <a:latin typeface="+mj-lt"/>
                <a:ea typeface="黑体" pitchFamily="49" charset="-122"/>
              </a:endParaRPr>
            </a:p>
          </p:txBody>
        </p:sp>
        <p:sp>
          <p:nvSpPr>
            <p:cNvPr id="22" name="右箭头 30">
              <a:extLst>
                <a:ext uri="{FF2B5EF4-FFF2-40B4-BE49-F238E27FC236}">
                  <a16:creationId xmlns:a16="http://schemas.microsoft.com/office/drawing/2014/main" id="{18F99C7E-C93B-4F42-B3AE-4951EFE099CB}"/>
                </a:ext>
              </a:extLst>
            </p:cNvPr>
            <p:cNvSpPr/>
            <p:nvPr/>
          </p:nvSpPr>
          <p:spPr>
            <a:xfrm rot="16200000">
              <a:off x="2078185" y="3498080"/>
              <a:ext cx="420173" cy="36004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7ED5301B-6425-45D1-A820-F24547346336}"/>
                </a:ext>
              </a:extLst>
            </p:cNvPr>
            <p:cNvCxnSpPr/>
            <p:nvPr/>
          </p:nvCxnSpPr>
          <p:spPr>
            <a:xfrm>
              <a:off x="2793607" y="3102135"/>
              <a:ext cx="43204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4" name="TextBox 35">
              <a:extLst>
                <a:ext uri="{FF2B5EF4-FFF2-40B4-BE49-F238E27FC236}">
                  <a16:creationId xmlns:a16="http://schemas.microsoft.com/office/drawing/2014/main" id="{747DD7EF-C951-429A-B2EB-92908462A1F0}"/>
                </a:ext>
              </a:extLst>
            </p:cNvPr>
            <p:cNvSpPr txBox="1"/>
            <p:nvPr/>
          </p:nvSpPr>
          <p:spPr>
            <a:xfrm>
              <a:off x="2056363" y="1238323"/>
              <a:ext cx="1723549" cy="830997"/>
            </a:xfrm>
            <a:prstGeom prst="rect">
              <a:avLst/>
            </a:prstGeom>
            <a:solidFill>
              <a:srgbClr val="7030A0"/>
            </a:solidFill>
            <a:ln>
              <a:noFill/>
            </a:ln>
          </p:spPr>
          <p:style>
            <a:lnRef idx="1">
              <a:schemeClr val="accent4"/>
            </a:lnRef>
            <a:fillRef idx="3">
              <a:schemeClr val="accent4"/>
            </a:fillRef>
            <a:effectRef idx="2">
              <a:schemeClr val="accent4"/>
            </a:effectRef>
            <a:fontRef idx="minor">
              <a:schemeClr val="lt1"/>
            </a:fontRef>
          </p:style>
          <p:txBody>
            <a:bodyPr wrap="none" rtlCol="0">
              <a:spAutoFit/>
            </a:bodyPr>
            <a:lstStyle/>
            <a:p>
              <a:pPr algn="ctr"/>
              <a:r>
                <a:rPr lang="zh-CN" altLang="en-US" sz="2400" dirty="0">
                  <a:latin typeface="+mj-lt"/>
                  <a:ea typeface="黑体" pitchFamily="49" charset="-122"/>
                </a:rPr>
                <a:t>经验驱动的</a:t>
              </a:r>
              <a:endParaRPr lang="en-US" altLang="zh-CN" sz="2400" dirty="0">
                <a:latin typeface="+mj-lt"/>
                <a:ea typeface="黑体" pitchFamily="49" charset="-122"/>
              </a:endParaRPr>
            </a:p>
            <a:p>
              <a:pPr algn="ctr"/>
              <a:r>
                <a:rPr lang="zh-CN" altLang="en-US" sz="2400" dirty="0">
                  <a:latin typeface="+mj-lt"/>
                  <a:ea typeface="黑体" pitchFamily="49" charset="-122"/>
                </a:rPr>
                <a:t>算法模型</a:t>
              </a:r>
            </a:p>
          </p:txBody>
        </p:sp>
        <p:sp>
          <p:nvSpPr>
            <p:cNvPr id="25" name="TextBox 36">
              <a:extLst>
                <a:ext uri="{FF2B5EF4-FFF2-40B4-BE49-F238E27FC236}">
                  <a16:creationId xmlns:a16="http://schemas.microsoft.com/office/drawing/2014/main" id="{9525D3C7-931C-438E-ADA8-8972DFD7E413}"/>
                </a:ext>
              </a:extLst>
            </p:cNvPr>
            <p:cNvSpPr txBox="1"/>
            <p:nvPr/>
          </p:nvSpPr>
          <p:spPr>
            <a:xfrm>
              <a:off x="4355976" y="1238323"/>
              <a:ext cx="1723549" cy="830997"/>
            </a:xfrm>
            <a:prstGeom prst="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wrap="none" rtlCol="0">
              <a:spAutoFit/>
            </a:bodyPr>
            <a:lstStyle/>
            <a:p>
              <a:pPr algn="ctr"/>
              <a:r>
                <a:rPr lang="zh-CN" altLang="en-US" sz="2400" dirty="0">
                  <a:latin typeface="+mj-lt"/>
                  <a:ea typeface="黑体" pitchFamily="49" charset="-122"/>
                </a:rPr>
                <a:t>数据驱动的</a:t>
              </a:r>
              <a:endParaRPr lang="en-US" altLang="zh-CN" sz="2400" dirty="0">
                <a:latin typeface="+mj-lt"/>
                <a:ea typeface="黑体" pitchFamily="49" charset="-122"/>
              </a:endParaRPr>
            </a:p>
            <a:p>
              <a:pPr algn="ctr"/>
              <a:r>
                <a:rPr lang="zh-CN" altLang="en-US" sz="2400" dirty="0">
                  <a:latin typeface="+mj-lt"/>
                  <a:ea typeface="黑体" pitchFamily="49" charset="-122"/>
                </a:rPr>
                <a:t>算法模型</a:t>
              </a:r>
            </a:p>
          </p:txBody>
        </p:sp>
        <p:cxnSp>
          <p:nvCxnSpPr>
            <p:cNvPr id="26" name="直接箭头连接符 25">
              <a:extLst>
                <a:ext uri="{FF2B5EF4-FFF2-40B4-BE49-F238E27FC236}">
                  <a16:creationId xmlns:a16="http://schemas.microsoft.com/office/drawing/2014/main" id="{AC4A8E38-F454-4997-B2C5-E7DA257DFD2F}"/>
                </a:ext>
              </a:extLst>
            </p:cNvPr>
            <p:cNvCxnSpPr>
              <a:stCxn id="8" idx="0"/>
              <a:endCxn id="24" idx="2"/>
            </p:cNvCxnSpPr>
            <p:nvPr/>
          </p:nvCxnSpPr>
          <p:spPr>
            <a:xfrm flipH="1" flipV="1">
              <a:off x="2918138" y="2069319"/>
              <a:ext cx="1142729" cy="87815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7" name="直接箭头连接符 26">
              <a:extLst>
                <a:ext uri="{FF2B5EF4-FFF2-40B4-BE49-F238E27FC236}">
                  <a16:creationId xmlns:a16="http://schemas.microsoft.com/office/drawing/2014/main" id="{6816383C-D7D9-48D6-A370-5567EC17D6EB}"/>
                </a:ext>
              </a:extLst>
            </p:cNvPr>
            <p:cNvCxnSpPr>
              <a:stCxn id="8" idx="0"/>
              <a:endCxn id="25" idx="2"/>
            </p:cNvCxnSpPr>
            <p:nvPr/>
          </p:nvCxnSpPr>
          <p:spPr>
            <a:xfrm flipV="1">
              <a:off x="4060867" y="2069319"/>
              <a:ext cx="1156884" cy="87815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8" name="Picture 5">
              <a:extLst>
                <a:ext uri="{FF2B5EF4-FFF2-40B4-BE49-F238E27FC236}">
                  <a16:creationId xmlns:a16="http://schemas.microsoft.com/office/drawing/2014/main" id="{DAE39697-4495-4F05-BFD6-CA8F2BE68415}"/>
                </a:ext>
              </a:extLst>
            </p:cNvPr>
            <p:cNvPicPr>
              <a:picLocks noChangeAspect="1" noChangeArrowheads="1"/>
            </p:cNvPicPr>
            <p:nvPr/>
          </p:nvPicPr>
          <p:blipFill>
            <a:blip r:embed="rId8" cstate="print"/>
            <a:srcRect/>
            <a:stretch>
              <a:fillRect/>
            </a:stretch>
          </p:blipFill>
          <p:spPr bwMode="auto">
            <a:xfrm>
              <a:off x="413714" y="1197139"/>
              <a:ext cx="1273209" cy="2232248"/>
            </a:xfrm>
            <a:prstGeom prst="rect">
              <a:avLst/>
            </a:prstGeom>
            <a:noFill/>
            <a:ln w="9525">
              <a:noFill/>
              <a:miter lim="800000"/>
              <a:headEnd/>
              <a:tailEnd/>
            </a:ln>
          </p:spPr>
        </p:pic>
        <p:pic>
          <p:nvPicPr>
            <p:cNvPr id="29" name="Picture 6">
              <a:extLst>
                <a:ext uri="{FF2B5EF4-FFF2-40B4-BE49-F238E27FC236}">
                  <a16:creationId xmlns:a16="http://schemas.microsoft.com/office/drawing/2014/main" id="{19A3CF4B-3D44-47A2-B171-D6F44C96F694}"/>
                </a:ext>
              </a:extLst>
            </p:cNvPr>
            <p:cNvPicPr>
              <a:picLocks noChangeAspect="1" noChangeArrowheads="1"/>
            </p:cNvPicPr>
            <p:nvPr/>
          </p:nvPicPr>
          <p:blipFill>
            <a:blip r:embed="rId9" cstate="print"/>
            <a:srcRect/>
            <a:stretch>
              <a:fillRect/>
            </a:stretch>
          </p:blipFill>
          <p:spPr bwMode="auto">
            <a:xfrm>
              <a:off x="6440307" y="971171"/>
              <a:ext cx="2483768" cy="2703849"/>
            </a:xfrm>
            <a:prstGeom prst="rect">
              <a:avLst/>
            </a:prstGeom>
            <a:noFill/>
            <a:ln w="9525">
              <a:noFill/>
              <a:miter lim="800000"/>
              <a:headEnd/>
              <a:tailEnd/>
            </a:ln>
          </p:spPr>
        </p:pic>
      </p:grpSp>
      <p:sp>
        <p:nvSpPr>
          <p:cNvPr id="30" name="标题 1">
            <a:extLst>
              <a:ext uri="{FF2B5EF4-FFF2-40B4-BE49-F238E27FC236}">
                <a16:creationId xmlns:a16="http://schemas.microsoft.com/office/drawing/2014/main" id="{1B878532-AFAA-478A-929E-B408A0990425}"/>
              </a:ext>
            </a:extLst>
          </p:cNvPr>
          <p:cNvSpPr txBox="1">
            <a:spLocks/>
          </p:cNvSpPr>
          <p:nvPr/>
        </p:nvSpPr>
        <p:spPr>
          <a:xfrm>
            <a:off x="1214215" y="5814907"/>
            <a:ext cx="5870448" cy="480569"/>
          </a:xfrm>
          <a:prstGeom prst="rect">
            <a:avLst/>
          </a:prstGeom>
          <a:solidFill>
            <a:schemeClr val="tx2"/>
          </a:solidFill>
          <a:ln>
            <a:noFill/>
          </a:ln>
        </p:spPr>
        <p:txBody>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en-US" sz="2800" b="0" dirty="0">
                <a:solidFill>
                  <a:schemeClr val="bg1"/>
                </a:solidFill>
                <a:latin typeface="黑体" panose="02010609060101010101" pitchFamily="49" charset="-122"/>
                <a:ea typeface="黑体" panose="02010609060101010101" pitchFamily="49" charset="-122"/>
              </a:rPr>
              <a:t>机器学习：数据驱动的问题求解</a:t>
            </a:r>
          </a:p>
        </p:txBody>
      </p:sp>
    </p:spTree>
    <p:extLst>
      <p:ext uri="{BB962C8B-B14F-4D97-AF65-F5344CB8AC3E}">
        <p14:creationId xmlns:p14="http://schemas.microsoft.com/office/powerpoint/2010/main" val="1092608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a:xfrm>
            <a:off x="6295131" y="993815"/>
            <a:ext cx="4801847" cy="755650"/>
          </a:xfrm>
        </p:spPr>
        <p:txBody>
          <a:bodyPr>
            <a:normAutofit/>
          </a:bodyPr>
          <a:lstStyle/>
          <a:p>
            <a:r>
              <a:rPr lang="zh-CN" altLang="en-US" sz="3200" b="1" dirty="0"/>
              <a:t>机器学习的发展历史</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2334234"/>
            <a:ext cx="4801847" cy="755650"/>
          </a:xfrm>
        </p:spPr>
        <p:txBody>
          <a:bodyPr/>
          <a:lstStyle/>
          <a:p>
            <a:r>
              <a:rPr lang="zh-CN" altLang="en-US" dirty="0">
                <a:latin typeface="Calibri" panose="020F0502020204030204" pitchFamily="34" charset="0"/>
              </a:rPr>
              <a:t>机器学习的方法</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31" y="3674653"/>
            <a:ext cx="4801847" cy="755650"/>
          </a:xfrm>
        </p:spPr>
        <p:txBody>
          <a:bodyPr vert="horz" lIns="91440" tIns="45720" rIns="91440" bIns="45720" rtlCol="0" anchor="ctr">
            <a:normAutofit/>
          </a:bodyPr>
          <a:lstStyle/>
          <a:p>
            <a:pPr marL="0" indent="0">
              <a:buNone/>
            </a:pPr>
            <a:r>
              <a:rPr lang="zh-CN" altLang="en-US" dirty="0">
                <a:latin typeface="Calibri" panose="020F0502020204030204" pitchFamily="34" charset="0"/>
              </a:rPr>
              <a:t>机器学习最新发展</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a:xfrm>
            <a:off x="5084074" y="1042583"/>
            <a:ext cx="741082" cy="755650"/>
          </a:xfrm>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383002"/>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3723421"/>
            <a:ext cx="741082" cy="755650"/>
          </a:xfrm>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400" dirty="0">
                <a:solidFill>
                  <a:schemeClr val="bg1"/>
                </a:solidFill>
              </a:rPr>
              <a:t>第 </a:t>
            </a:r>
            <a:r>
              <a:rPr lang="en-US" altLang="zh-CN" sz="2400" dirty="0">
                <a:solidFill>
                  <a:schemeClr val="bg1"/>
                </a:solidFill>
              </a:rPr>
              <a:t>11 </a:t>
            </a:r>
            <a:r>
              <a:rPr lang="zh-CN" altLang="en-US" sz="2400" dirty="0">
                <a:solidFill>
                  <a:schemeClr val="bg1"/>
                </a:solidFill>
              </a:rPr>
              <a:t>章</a:t>
            </a:r>
            <a:br>
              <a:rPr lang="en-US" altLang="zh-CN" sz="5400" dirty="0">
                <a:solidFill>
                  <a:schemeClr val="bg1"/>
                </a:solidFill>
              </a:rPr>
            </a:br>
            <a:r>
              <a:rPr lang="zh-CN" altLang="en-US" sz="3200" dirty="0">
                <a:solidFill>
                  <a:schemeClr val="bg1"/>
                </a:solidFill>
              </a:rPr>
              <a:t>机器学习方法</a:t>
            </a:r>
            <a:endParaRPr lang="zh-CN" altLang="en-US" sz="5400" dirty="0">
              <a:solidFill>
                <a:schemeClr val="bg1"/>
              </a:solidFill>
            </a:endParaRPr>
          </a:p>
        </p:txBody>
      </p:sp>
    </p:spTree>
    <p:extLst>
      <p:ext uri="{BB962C8B-B14F-4D97-AF65-F5344CB8AC3E}">
        <p14:creationId xmlns:p14="http://schemas.microsoft.com/office/powerpoint/2010/main" val="266283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184_TF44868783.potx" id="{D23C0A83-2235-4092-8749-F0E8DE54B5C3}" vid="{C326C22E-123A-449E-B747-A350976D563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经典加粗精致演示文稿</Template>
  <TotalTime>5011</TotalTime>
  <Words>2516</Words>
  <Application>Microsoft Office PowerPoint</Application>
  <PresentationFormat>宽屏</PresentationFormat>
  <Paragraphs>283</Paragraphs>
  <Slides>50</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50</vt:i4>
      </vt:variant>
    </vt:vector>
  </HeadingPairs>
  <TitlesOfParts>
    <vt:vector size="63" baseType="lpstr">
      <vt:lpstr>Microsoft YaHei Light</vt:lpstr>
      <vt:lpstr>Microsoft YaHei UI</vt:lpstr>
      <vt:lpstr>黑体</vt:lpstr>
      <vt:lpstr>微软雅黑</vt:lpstr>
      <vt:lpstr>幼圆</vt:lpstr>
      <vt:lpstr>Arial</vt:lpstr>
      <vt:lpstr>Calibri</vt:lpstr>
      <vt:lpstr>Calibri Light</vt:lpstr>
      <vt:lpstr>Corbel</vt:lpstr>
      <vt:lpstr>Palatino Linotype</vt:lpstr>
      <vt:lpstr>Times New Roman</vt:lpstr>
      <vt:lpstr>Office 主题</vt:lpstr>
      <vt:lpstr>工作表</vt:lpstr>
      <vt:lpstr>数据科学与工程导论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11 章 机器学习方法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11 章 机器学习方法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11 章 机器学习方法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11 章 机器学习方法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数据科学与工程导论 - 11 机器学习方法</dc:title>
  <dc:creator>苏斌</dc:creator>
  <cp:lastModifiedBy>Wang Will</cp:lastModifiedBy>
  <cp:revision>344</cp:revision>
  <dcterms:created xsi:type="dcterms:W3CDTF">2020-08-07T14:40:06Z</dcterms:created>
  <dcterms:modified xsi:type="dcterms:W3CDTF">2020-12-10T01:15:41Z</dcterms:modified>
</cp:coreProperties>
</file>